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464" r:id="rId2"/>
    <p:sldId id="433" r:id="rId3"/>
    <p:sldId id="335" r:id="rId4"/>
    <p:sldId id="465" r:id="rId5"/>
    <p:sldId id="466" r:id="rId6"/>
    <p:sldId id="467" r:id="rId7"/>
    <p:sldId id="372" r:id="rId8"/>
    <p:sldId id="468" r:id="rId9"/>
    <p:sldId id="434" r:id="rId10"/>
    <p:sldId id="431" r:id="rId11"/>
    <p:sldId id="435" r:id="rId12"/>
    <p:sldId id="375" r:id="rId13"/>
    <p:sldId id="376" r:id="rId14"/>
    <p:sldId id="470" r:id="rId15"/>
    <p:sldId id="469" r:id="rId16"/>
    <p:sldId id="370" r:id="rId17"/>
    <p:sldId id="429" r:id="rId18"/>
    <p:sldId id="436" r:id="rId19"/>
    <p:sldId id="430" r:id="rId20"/>
    <p:sldId id="339" r:id="rId21"/>
    <p:sldId id="334" r:id="rId22"/>
    <p:sldId id="475" r:id="rId23"/>
    <p:sldId id="378" r:id="rId24"/>
    <p:sldId id="477" r:id="rId25"/>
    <p:sldId id="373" r:id="rId26"/>
    <p:sldId id="416" r:id="rId27"/>
    <p:sldId id="418" r:id="rId28"/>
    <p:sldId id="422" r:id="rId29"/>
    <p:sldId id="428" r:id="rId30"/>
    <p:sldId id="440" r:id="rId31"/>
    <p:sldId id="456" r:id="rId32"/>
    <p:sldId id="461" r:id="rId33"/>
    <p:sldId id="471" r:id="rId34"/>
    <p:sldId id="472" r:id="rId35"/>
    <p:sldId id="473" r:id="rId36"/>
    <p:sldId id="474" r:id="rId37"/>
    <p:sldId id="476" r:id="rId38"/>
  </p:sldIdLst>
  <p:sldSz cx="9144000" cy="6858000" type="screen4x3"/>
  <p:notesSz cx="6858000" cy="9144000"/>
  <p:defaultTextStyle>
    <a:defPPr>
      <a:defRPr lang="en-US"/>
    </a:defPPr>
    <a:lvl1pPr algn="ctr" rtl="0" fontAlgn="base">
      <a:spcBef>
        <a:spcPct val="0"/>
      </a:spcBef>
      <a:spcAft>
        <a:spcPct val="0"/>
      </a:spcAft>
      <a:defRPr sz="3200" b="1" kern="1200">
        <a:solidFill>
          <a:schemeClr val="bg1"/>
        </a:solidFill>
        <a:latin typeface="Arial" charset="0"/>
        <a:ea typeface="+mn-ea"/>
        <a:cs typeface="+mn-cs"/>
      </a:defRPr>
    </a:lvl1pPr>
    <a:lvl2pPr marL="457200" algn="ctr" rtl="0" fontAlgn="base">
      <a:spcBef>
        <a:spcPct val="0"/>
      </a:spcBef>
      <a:spcAft>
        <a:spcPct val="0"/>
      </a:spcAft>
      <a:defRPr sz="3200" b="1" kern="1200">
        <a:solidFill>
          <a:schemeClr val="bg1"/>
        </a:solidFill>
        <a:latin typeface="Arial" charset="0"/>
        <a:ea typeface="+mn-ea"/>
        <a:cs typeface="+mn-cs"/>
      </a:defRPr>
    </a:lvl2pPr>
    <a:lvl3pPr marL="914400" algn="ctr" rtl="0" fontAlgn="base">
      <a:spcBef>
        <a:spcPct val="0"/>
      </a:spcBef>
      <a:spcAft>
        <a:spcPct val="0"/>
      </a:spcAft>
      <a:defRPr sz="3200" b="1" kern="1200">
        <a:solidFill>
          <a:schemeClr val="bg1"/>
        </a:solidFill>
        <a:latin typeface="Arial" charset="0"/>
        <a:ea typeface="+mn-ea"/>
        <a:cs typeface="+mn-cs"/>
      </a:defRPr>
    </a:lvl3pPr>
    <a:lvl4pPr marL="1371600" algn="ctr" rtl="0" fontAlgn="base">
      <a:spcBef>
        <a:spcPct val="0"/>
      </a:spcBef>
      <a:spcAft>
        <a:spcPct val="0"/>
      </a:spcAft>
      <a:defRPr sz="3200" b="1" kern="1200">
        <a:solidFill>
          <a:schemeClr val="bg1"/>
        </a:solidFill>
        <a:latin typeface="Arial" charset="0"/>
        <a:ea typeface="+mn-ea"/>
        <a:cs typeface="+mn-cs"/>
      </a:defRPr>
    </a:lvl4pPr>
    <a:lvl5pPr marL="1828800" algn="ctr" rtl="0" fontAlgn="base">
      <a:spcBef>
        <a:spcPct val="0"/>
      </a:spcBef>
      <a:spcAft>
        <a:spcPct val="0"/>
      </a:spcAft>
      <a:defRPr sz="3200" b="1" kern="1200">
        <a:solidFill>
          <a:schemeClr val="bg1"/>
        </a:solidFill>
        <a:latin typeface="Arial" charset="0"/>
        <a:ea typeface="+mn-ea"/>
        <a:cs typeface="+mn-cs"/>
      </a:defRPr>
    </a:lvl5pPr>
    <a:lvl6pPr marL="2286000" algn="l" defTabSz="914400" rtl="0" eaLnBrk="1" latinLnBrk="0" hangingPunct="1">
      <a:defRPr sz="3200" b="1" kern="1200">
        <a:solidFill>
          <a:schemeClr val="bg1"/>
        </a:solidFill>
        <a:latin typeface="Arial" charset="0"/>
        <a:ea typeface="+mn-ea"/>
        <a:cs typeface="+mn-cs"/>
      </a:defRPr>
    </a:lvl6pPr>
    <a:lvl7pPr marL="2743200" algn="l" defTabSz="914400" rtl="0" eaLnBrk="1" latinLnBrk="0" hangingPunct="1">
      <a:defRPr sz="3200" b="1" kern="1200">
        <a:solidFill>
          <a:schemeClr val="bg1"/>
        </a:solidFill>
        <a:latin typeface="Arial" charset="0"/>
        <a:ea typeface="+mn-ea"/>
        <a:cs typeface="+mn-cs"/>
      </a:defRPr>
    </a:lvl7pPr>
    <a:lvl8pPr marL="3200400" algn="l" defTabSz="914400" rtl="0" eaLnBrk="1" latinLnBrk="0" hangingPunct="1">
      <a:defRPr sz="3200" b="1" kern="1200">
        <a:solidFill>
          <a:schemeClr val="bg1"/>
        </a:solidFill>
        <a:latin typeface="Arial" charset="0"/>
        <a:ea typeface="+mn-ea"/>
        <a:cs typeface="+mn-cs"/>
      </a:defRPr>
    </a:lvl8pPr>
    <a:lvl9pPr marL="3657600" algn="l" defTabSz="914400" rtl="0" eaLnBrk="1" latinLnBrk="0" hangingPunct="1">
      <a:defRPr sz="32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B8E3E6"/>
    <a:srgbClr val="9ABEC1"/>
    <a:srgbClr val="6A8486"/>
    <a:srgbClr val="CCC6E4"/>
    <a:srgbClr val="D7D2EA"/>
    <a:srgbClr val="D2D4EA"/>
    <a:srgbClr val="D6D8F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157" autoAdjust="0"/>
    <p:restoredTop sz="34647" autoAdjust="0"/>
  </p:normalViewPr>
  <p:slideViewPr>
    <p:cSldViewPr snapToGrid="0" showGuides="1">
      <p:cViewPr>
        <p:scale>
          <a:sx n="50" d="100"/>
          <a:sy n="50" d="100"/>
        </p:scale>
        <p:origin x="278" y="528"/>
      </p:cViewPr>
      <p:guideLst>
        <p:guide orient="horz" pos="2159"/>
        <p:guide pos="2880"/>
      </p:guideLst>
    </p:cSldViewPr>
  </p:slideViewPr>
  <p:notesTextViewPr>
    <p:cViewPr>
      <p:scale>
        <a:sx n="100" d="100"/>
        <a:sy n="100" d="100"/>
      </p:scale>
      <p:origin x="0" y="0"/>
    </p:cViewPr>
  </p:notesTextViewPr>
  <p:sorterViewPr>
    <p:cViewPr>
      <p:scale>
        <a:sx n="50" d="100"/>
        <a:sy n="50" d="100"/>
      </p:scale>
      <p:origin x="0" y="10459"/>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075AB4DD-5AA8-403A-BC88-D2C57863089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windows.ucar.edu/tour/link=/earth/interior/lahar.html&amp;edu=high"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a:t>
            </a:r>
            <a:r>
              <a:rPr lang="en-US" baseline="0" dirty="0" smtClean="0"/>
              <a:t> the 1980 eruption of Mt. Saint Helens, Lassen Peak was the only Cascadian volcano to erupt in the last century. The eruptions, which occurred between 1914 and 1917, were well documented and should not be forgotten, as they warn of the diverse and deadly hazards presented by Cascadian volcanoes.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huge column of volcanic ash and gas rained fine volcanic ash as far away as Winnemucca, Nevada, 200 miles to the east. In this photograph taken from near the town of Red Bluff, 40 miles west of the volcano, the huge column of volcanic ash and gas produced by the eruption rises to a height of more than 30,000 feet.</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eruption was one</a:t>
            </a:r>
            <a:r>
              <a:rPr lang="en-US" baseline="0" dirty="0" smtClean="0"/>
              <a:t> of the first to be thoroughly photographed.  Here we </a:t>
            </a:r>
            <a:r>
              <a:rPr lang="en-US" baseline="0" smtClean="0"/>
              <a:t>see </a:t>
            </a:r>
            <a:r>
              <a:rPr lang="en-US" baseline="0" smtClean="0"/>
              <a:t>it</a:t>
            </a:r>
            <a:r>
              <a:rPr lang="en-US" smtClean="0"/>
              <a:t> </a:t>
            </a:r>
            <a:r>
              <a:rPr lang="en-US" dirty="0" smtClean="0"/>
              <a:t>from the main street of Red Bluff, California, in the Sacramento Valley.</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6D7621-243B-463B-A86C-8C7D4B0D8316}" type="slidenum">
              <a:rPr lang="en-US"/>
              <a:pPr/>
              <a:t>12</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r>
              <a:rPr lang="en-US" dirty="0" smtClean="0"/>
              <a:t>Pumice falling onto the northeastern slope of Lassen Peak generated a high-speed avalanche of hot ash, pumice, rock fragments, and gas, called a pyroclastic flow, that swept down the side of the volcano,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9137AB-2899-4B82-8AAB-03010BB1F5D5}" type="slidenum">
              <a:rPr lang="en-US"/>
              <a:pPr/>
              <a:t>13</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r>
              <a:rPr lang="en-US" dirty="0" smtClean="0"/>
              <a:t>… devastating </a:t>
            </a:r>
            <a:r>
              <a:rPr lang="en-US" dirty="0" smtClean="0"/>
              <a:t>a 3-square-mile area. The pyroclastic flow rapidly incorporated and melted snow in its path. The water from the melted snow transformed the flow into a highly fluid lahar that followed the path of the May 19-20 lahar and flooded lower Hat Creek Valley a second time.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powerful climactic eruption of May 22 also swept away the northeast lobe of the lava flow extruded 2 days earlier</a:t>
            </a:r>
            <a:r>
              <a:rPr lang="en-US" baseline="0" dirty="0" smtClean="0"/>
              <a:t> and </a:t>
            </a:r>
            <a:r>
              <a:rPr lang="en-US" dirty="0" smtClean="0"/>
              <a:t>produced smaller mudflows on all flanks of Lassen Peak.</a:t>
            </a:r>
          </a:p>
          <a:p>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FA2F66-74F2-41A8-9E96-185F905ED389}" type="slidenum">
              <a:rPr lang="en-US"/>
              <a:pPr/>
              <a:t>15</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dirty="0" smtClean="0"/>
              <a:t>If you compare</a:t>
            </a:r>
            <a:r>
              <a:rPr lang="en-US" baseline="0" dirty="0" smtClean="0"/>
              <a:t> this pre-pyroclastic flow photo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FA4BB3-05CE-4530-8ECC-F6F952FA0550}" type="slidenum">
              <a:rPr lang="en-US"/>
              <a:pPr/>
              <a:t>16</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dirty="0" smtClean="0"/>
              <a:t>… to this one taken after the horizontal</a:t>
            </a:r>
            <a:r>
              <a:rPr lang="en-US" baseline="0" dirty="0" smtClean="0"/>
              <a:t> blast and pyroclastic flow of the cataclysmic</a:t>
            </a:r>
            <a:r>
              <a:rPr lang="en-US" dirty="0" smtClean="0"/>
              <a:t> </a:t>
            </a:r>
            <a:r>
              <a:rPr lang="en-US" dirty="0"/>
              <a:t>May 22, 1915 </a:t>
            </a:r>
            <a:r>
              <a:rPr lang="en-US" dirty="0" smtClean="0"/>
              <a:t>eruption, you can see that much </a:t>
            </a:r>
            <a:r>
              <a:rPr lang="en-US" dirty="0"/>
              <a:t>of timber shown in preceding </a:t>
            </a:r>
            <a:r>
              <a:rPr lang="en-US" dirty="0" smtClean="0"/>
              <a:t>view was leveled. (This photo is compliant with all </a:t>
            </a:r>
            <a:r>
              <a:rPr lang="en-US" baseline="0" dirty="0" smtClean="0"/>
              <a:t>laws of the great State of California.)</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horrific force of the blast is eerily</a:t>
            </a:r>
            <a:r>
              <a:rPr lang="en-US" baseline="0" dirty="0" smtClean="0"/>
              <a:t> apparent from the vast number of trees felled as well as from their twisted trunks.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The power of the cataclysmic</a:t>
            </a:r>
            <a:r>
              <a:rPr lang="en-US" b="0" baseline="0" dirty="0" smtClean="0"/>
              <a:t> eruption may be related to the combining of magma masses of two different compositions. T</a:t>
            </a:r>
            <a:r>
              <a:rPr lang="en-US" dirty="0" smtClean="0"/>
              <a:t>he striking color banding in t</a:t>
            </a:r>
            <a:r>
              <a:rPr lang="en-US" b="0" baseline="0" dirty="0" smtClean="0"/>
              <a:t>his</a:t>
            </a:r>
            <a:r>
              <a:rPr lang="en-US" b="0" dirty="0" smtClean="0"/>
              <a:t> b</a:t>
            </a:r>
            <a:r>
              <a:rPr lang="en-US" dirty="0" smtClean="0"/>
              <a:t>lock of banded andesite-dacite pumice from</a:t>
            </a:r>
            <a:r>
              <a:rPr lang="en-US" baseline="0" dirty="0" smtClean="0"/>
              <a:t> the</a:t>
            </a:r>
            <a:r>
              <a:rPr lang="en-US" dirty="0" smtClean="0"/>
              <a:t> May 22, 1915 eruption</a:t>
            </a:r>
            <a:r>
              <a:rPr lang="en-US" baseline="0" dirty="0" smtClean="0"/>
              <a:t> </a:t>
            </a:r>
            <a:r>
              <a:rPr lang="en-US" dirty="0" smtClean="0"/>
              <a:t>reflects the mingling of two compositional varieties of erupted magma, contorted by flowage of the incompletely mixed viscous liquids.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Intermittent eruptions of variable intensity continued until about the middle of 1917,</a:t>
            </a:r>
            <a:r>
              <a:rPr lang="en-US" sz="1200" kern="1200" baseline="0" dirty="0" smtClean="0">
                <a:solidFill>
                  <a:schemeClr val="tx1"/>
                </a:solidFill>
                <a:latin typeface="Arial" charset="0"/>
                <a:ea typeface="+mn-ea"/>
                <a:cs typeface="+mn-cs"/>
              </a:rPr>
              <a:t> but Lassen has been relatively quiet ever since.</a:t>
            </a:r>
            <a:endParaRPr lang="en-US" dirty="0" smtClean="0"/>
          </a:p>
        </p:txBody>
      </p:sp>
      <p:sp>
        <p:nvSpPr>
          <p:cNvPr id="4" name="Slide Number Placeholder 3"/>
          <p:cNvSpPr>
            <a:spLocks noGrp="1"/>
          </p:cNvSpPr>
          <p:nvPr>
            <p:ph type="sldNum" sz="quarter" idx="10"/>
          </p:nvPr>
        </p:nvSpPr>
        <p:spPr/>
        <p:txBody>
          <a:bodyPr/>
          <a:lstStyle/>
          <a:p>
            <a:fld id="{075AB4DD-5AA8-403A-BC88-D2C57863089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Lassen</a:t>
            </a:r>
            <a:r>
              <a:rPr lang="en-US" b="0" baseline="0" dirty="0" smtClean="0"/>
              <a:t> Peak sprang to life on</a:t>
            </a:r>
            <a:r>
              <a:rPr lang="en-US" sz="1200" kern="1200" dirty="0" smtClean="0">
                <a:solidFill>
                  <a:schemeClr val="tx1"/>
                </a:solidFill>
                <a:latin typeface="Arial" charset="0"/>
                <a:ea typeface="+mn-ea"/>
                <a:cs typeface="+mn-cs"/>
              </a:rPr>
              <a:t> May 30, 1914, when a small phreatic eruption occurred at a new vent near the summit of the peak. More than 150 similar explosions of various sizes occurred during the following year. This early phase of phreatic or</a:t>
            </a:r>
            <a:r>
              <a:rPr lang="en-US" sz="1200" kern="1200" baseline="0" dirty="0" smtClean="0">
                <a:solidFill>
                  <a:schemeClr val="tx1"/>
                </a:solidFill>
                <a:latin typeface="Arial" charset="0"/>
                <a:ea typeface="+mn-ea"/>
                <a:cs typeface="+mn-cs"/>
              </a:rPr>
              <a:t> steam-blast eruptions erupted no new magma, but ejected only </a:t>
            </a:r>
            <a:r>
              <a:rPr lang="en-US" dirty="0" smtClean="0"/>
              <a:t>finely broken rock fragments as it excavated a crater in the 27,000-year-old Lassen Peak volcanic dome. These eruptions occurred as water</a:t>
            </a:r>
            <a:r>
              <a:rPr lang="en-US" baseline="0" dirty="0" smtClean="0"/>
              <a:t> (largely from melted snow), seeped into fractures in the dome produced by the forceful intrusion of magma at depth. Since the rock exposed along the newly created fractures was extremely hot due to the proximity of the rising magma, the sinking water quickly turned to steam, which blasted out fragments of the fractured dome. </a:t>
            </a:r>
            <a:endParaRPr lang="en-US" b="0" dirty="0" smtClean="0"/>
          </a:p>
        </p:txBody>
      </p:sp>
      <p:sp>
        <p:nvSpPr>
          <p:cNvPr id="4" name="Slide Number Placeholder 3"/>
          <p:cNvSpPr>
            <a:spLocks noGrp="1"/>
          </p:cNvSpPr>
          <p:nvPr>
            <p:ph type="sldNum" sz="quarter" idx="10"/>
          </p:nvPr>
        </p:nvSpPr>
        <p:spPr/>
        <p:txBody>
          <a:bodyPr/>
          <a:lstStyle/>
          <a:p>
            <a:fld id="{075AB4DD-5AA8-403A-BC88-D2C57863089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Nonetheless, </a:t>
            </a:r>
            <a:r>
              <a:rPr lang="en-US" dirty="0" smtClean="0"/>
              <a:t>vestiges </a:t>
            </a:r>
            <a:r>
              <a:rPr lang="en-US" dirty="0" smtClean="0"/>
              <a:t>of Lassen’s volcanic glory days live on </a:t>
            </a:r>
            <a:r>
              <a:rPr lang="en-US" dirty="0" smtClean="0"/>
              <a:t>in</a:t>
            </a:r>
            <a:r>
              <a:rPr lang="en-US" baseline="0" dirty="0" smtClean="0"/>
              <a:t> </a:t>
            </a:r>
            <a:r>
              <a:rPr lang="en-US" baseline="0" dirty="0" smtClean="0"/>
              <a:t>three notable hydrothermal areas: The fumaroles of the </a:t>
            </a:r>
            <a:r>
              <a:rPr lang="en-US" baseline="0" dirty="0" smtClean="0"/>
              <a:t>Sulphur </a:t>
            </a:r>
            <a:r>
              <a:rPr lang="en-US" baseline="0" dirty="0" smtClean="0"/>
              <a:t>Works, mud pots of Bumpass Hell, and hot springs of Devils Kitchen.</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a:t>
            </a:r>
            <a:r>
              <a:rPr lang="en-US" baseline="0" dirty="0" smtClean="0"/>
              <a:t>Sulphur Works [</a:t>
            </a:r>
            <a:r>
              <a:rPr lang="en-US" i="1" baseline="0" dirty="0" smtClean="0"/>
              <a:t>sic</a:t>
            </a:r>
            <a:r>
              <a:rPr lang="en-US" baseline="0" dirty="0" smtClean="0"/>
              <a:t>] </a:t>
            </a:r>
            <a:r>
              <a:rPr lang="en-US" dirty="0" smtClean="0"/>
              <a:t>is </a:t>
            </a:r>
            <a:r>
              <a:rPr lang="en-US" dirty="0" smtClean="0"/>
              <a:t>thought to be part of the central vent system of ancient Mount Tehama. Here sputtering hot springs, steaming fumaroles and hot bubbling mud pots</a:t>
            </a:r>
            <a:r>
              <a:rPr lang="en-US" baseline="0" dirty="0" smtClean="0"/>
              <a:t> are fed sulfur compounds released from the crystallization of magma below ancient Mt. Tehama.</a:t>
            </a:r>
            <a:r>
              <a:rPr lang="en-US" dirty="0" smtClean="0"/>
              <a:t> </a:t>
            </a:r>
            <a:r>
              <a:rPr lang="en-US" dirty="0" smtClean="0"/>
              <a:t>Sulfur</a:t>
            </a:r>
            <a:r>
              <a:rPr lang="en-US" baseline="0" dirty="0" smtClean="0"/>
              <a:t> compounds react with the heated ground</a:t>
            </a:r>
            <a:r>
              <a:rPr lang="en-US" dirty="0" smtClean="0"/>
              <a:t>water to</a:t>
            </a:r>
            <a:r>
              <a:rPr lang="en-US" baseline="0" dirty="0" smtClean="0"/>
              <a:t> form</a:t>
            </a:r>
            <a:r>
              <a:rPr lang="en-US" dirty="0" smtClean="0"/>
              <a:t> sulfurous </a:t>
            </a:r>
            <a:r>
              <a:rPr lang="en-US" dirty="0" smtClean="0"/>
              <a:t>or </a:t>
            </a:r>
            <a:r>
              <a:rPr lang="en-US" dirty="0" smtClean="0"/>
              <a:t>sulfuric </a:t>
            </a:r>
            <a:r>
              <a:rPr lang="en-US" dirty="0" smtClean="0"/>
              <a:t>acid which</a:t>
            </a:r>
            <a:r>
              <a:rPr lang="en-US" baseline="0" dirty="0" smtClean="0"/>
              <a:t> </a:t>
            </a:r>
            <a:r>
              <a:rPr lang="en-US" baseline="0" dirty="0" smtClean="0"/>
              <a:t>are </a:t>
            </a:r>
            <a:r>
              <a:rPr lang="en-US" baseline="0" dirty="0" smtClean="0"/>
              <a:t>highly corrosive and </a:t>
            </a:r>
            <a:r>
              <a:rPr lang="en-US" baseline="0" dirty="0" smtClean="0"/>
              <a:t>alter </a:t>
            </a:r>
            <a:r>
              <a:rPr lang="en-US" baseline="0" dirty="0" smtClean="0"/>
              <a:t>the volcanic rocks into various </a:t>
            </a:r>
            <a:r>
              <a:rPr lang="en-US" baseline="0" dirty="0" smtClean="0"/>
              <a:t>clay minerals.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archaic spelling of the name</a:t>
            </a:r>
            <a:r>
              <a:rPr lang="en-US" baseline="0" dirty="0" smtClean="0"/>
              <a:t> </a:t>
            </a:r>
            <a:r>
              <a:rPr lang="en-US" dirty="0" smtClean="0"/>
              <a:t>Sulphur Works dates back</a:t>
            </a:r>
            <a:r>
              <a:rPr lang="en-US" baseline="0" dirty="0" smtClean="0"/>
              <a:t> to </a:t>
            </a:r>
            <a:r>
              <a:rPr lang="en-US" dirty="0" smtClean="0"/>
              <a:t>in 1865, when efforts were made to develop the sulfur and clay potential of the area. </a:t>
            </a:r>
          </a:p>
          <a:p>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Bumpass Hell </a:t>
            </a:r>
            <a:r>
              <a:rPr lang="en-US" dirty="0" smtClean="0"/>
              <a:t>is </a:t>
            </a:r>
            <a:r>
              <a:rPr lang="en-US" b="0" dirty="0" smtClean="0"/>
              <a:t>Lassen's</a:t>
            </a:r>
            <a:r>
              <a:rPr lang="en-US" dirty="0" smtClean="0"/>
              <a:t> most spectacular and </a:t>
            </a:r>
            <a:r>
              <a:rPr lang="en-US" dirty="0" smtClean="0"/>
              <a:t>diversified</a:t>
            </a:r>
            <a:r>
              <a:rPr lang="en-US" baseline="0" dirty="0" smtClean="0"/>
              <a:t> hydrothermal area</a:t>
            </a:r>
            <a:r>
              <a:rPr lang="en-US" dirty="0" smtClean="0"/>
              <a:t> </a:t>
            </a:r>
            <a:r>
              <a:rPr lang="en-US" dirty="0" smtClean="0"/>
              <a:t>with hot springs, </a:t>
            </a:r>
            <a:r>
              <a:rPr lang="en-US" dirty="0" smtClean="0"/>
              <a:t>mud pots</a:t>
            </a:r>
            <a:r>
              <a:rPr lang="en-US" dirty="0" smtClean="0"/>
              <a:t>, fumaroles, and mud volcanoes.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name derives from the misfortune</a:t>
            </a:r>
            <a:r>
              <a:rPr lang="en-US" baseline="0" dirty="0" smtClean="0"/>
              <a:t> of Kendall Bumpass, a cowboy who stumbled upon the area in the 1860’s and had his leg badly </a:t>
            </a:r>
            <a:r>
              <a:rPr lang="en-US" dirty="0" smtClean="0"/>
              <a:t>scalded when it broke though a thin crust above a mud pot. He told his friends and townspeople about it, describing it as "hell." A newspaper editor was interested in the story and convinced Bumpass to take him to this place. Unfortunately, Bumpass' leg broke through the crust again,</a:t>
            </a:r>
            <a:r>
              <a:rPr lang="en-US" baseline="0" dirty="0" smtClean="0"/>
              <a:t> but </a:t>
            </a:r>
            <a:r>
              <a:rPr lang="en-US" dirty="0" smtClean="0"/>
              <a:t>this time it had to be amputated.</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DC35EB-C6C7-4EA8-B724-D4147A0E70B5}" type="slidenum">
              <a:rPr lang="en-US"/>
              <a:pPr/>
              <a:t>25</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dirty="0" smtClean="0"/>
              <a:t>About seven miles (11 km) southeast of Lassen Peak is </a:t>
            </a:r>
            <a:r>
              <a:rPr lang="en-US" b="0" dirty="0" smtClean="0"/>
              <a:t>Devils Kitchen.</a:t>
            </a:r>
            <a:r>
              <a:rPr lang="en-US" b="0" baseline="0" dirty="0" smtClean="0"/>
              <a:t> </a:t>
            </a:r>
            <a:r>
              <a:rPr lang="en-US" dirty="0" smtClean="0"/>
              <a:t>In this geothermal area the hot springs are so</a:t>
            </a:r>
            <a:r>
              <a:rPr lang="en-US" baseline="0" dirty="0" smtClean="0"/>
              <a:t> acidic </a:t>
            </a:r>
            <a:r>
              <a:rPr lang="en-US" dirty="0" smtClean="0"/>
              <a:t>that they have eaten pits and holes in the</a:t>
            </a:r>
            <a:r>
              <a:rPr lang="en-US" baseline="0" dirty="0" smtClean="0"/>
              <a:t> bedrock</a:t>
            </a:r>
            <a:r>
              <a:rPr lang="en-US" dirty="0" smtClean="0"/>
              <a:t>.</a:t>
            </a:r>
            <a:r>
              <a:rPr lang="en-US" b="0" baseline="0" dirty="0" smtClean="0"/>
              <a:t> </a:t>
            </a:r>
            <a:r>
              <a:rPr lang="en-US" b="0" dirty="0" smtClean="0"/>
              <a:t>Devils Kitchen</a:t>
            </a:r>
            <a:r>
              <a:rPr lang="en-US" baseline="0" dirty="0" smtClean="0"/>
              <a:t> continues a</a:t>
            </a:r>
            <a:r>
              <a:rPr lang="en-US" dirty="0" smtClean="0"/>
              <a:t> long-standing American tradition</a:t>
            </a:r>
            <a:r>
              <a:rPr lang="en-US" baseline="0" dirty="0" smtClean="0"/>
              <a:t> to name geologic features after elements of underworld mythology.</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The most recent eruptive activity occurred at Lassen Peak in 1914-1917. This eruptive episode began on May 30, 1914, when a small </a:t>
            </a:r>
            <a:r>
              <a:rPr lang="en-US" sz="1200" kern="1200" dirty="0" err="1" smtClean="0">
                <a:solidFill>
                  <a:schemeClr val="tx1"/>
                </a:solidFill>
                <a:latin typeface="Arial" charset="0"/>
                <a:ea typeface="+mn-ea"/>
                <a:cs typeface="+mn-cs"/>
              </a:rPr>
              <a:t>phreatic</a:t>
            </a:r>
            <a:r>
              <a:rPr lang="en-US" sz="1200" kern="1200" dirty="0" smtClean="0">
                <a:solidFill>
                  <a:schemeClr val="tx1"/>
                </a:solidFill>
                <a:latin typeface="Arial" charset="0"/>
                <a:ea typeface="+mn-ea"/>
                <a:cs typeface="+mn-cs"/>
              </a:rPr>
              <a:t> eruption occurred at a new vent near the summit of the peak. More than 150 explosions of various sizes occurred during the following year. By mid-May 1915, the eruption changed in character; lava appeared in the summit crater and subsequently flowed about 100 m over the west and probably over the east crater walls. Disruption of the sticky lava on the upper east side of Lassen Peak on May 19 resulted in an avalanche of hot rock onto a snowfield. A </a:t>
            </a:r>
            <a:r>
              <a:rPr lang="en-US" sz="1200" kern="1200" dirty="0" err="1" smtClean="0">
                <a:solidFill>
                  <a:schemeClr val="tx1"/>
                </a:solidFill>
                <a:latin typeface="Arial" charset="0"/>
                <a:ea typeface="+mn-ea"/>
                <a:cs typeface="+mn-cs"/>
                <a:hlinkClick r:id="rId3" action="ppaction://hlinkfile"/>
              </a:rPr>
              <a:t>lahar</a:t>
            </a:r>
            <a:r>
              <a:rPr lang="en-US" sz="1200" kern="1200" dirty="0" smtClean="0">
                <a:solidFill>
                  <a:schemeClr val="tx1"/>
                </a:solidFill>
                <a:latin typeface="Arial" charset="0"/>
                <a:ea typeface="+mn-ea"/>
                <a:cs typeface="+mn-cs"/>
              </a:rPr>
              <a:t> was generated that reached more than 18 km down Lost Creek. Intermittent eruptions of variable intensity continued until about the middle of 1917. </a:t>
            </a:r>
          </a:p>
          <a:p>
            <a:r>
              <a:rPr lang="en-US" sz="1200" kern="1200" dirty="0" smtClean="0">
                <a:solidFill>
                  <a:schemeClr val="tx1"/>
                </a:solidFill>
                <a:latin typeface="Arial" charset="0"/>
                <a:ea typeface="+mn-ea"/>
                <a:cs typeface="+mn-cs"/>
              </a:rPr>
              <a:t/>
            </a:r>
            <a:br>
              <a:rPr lang="en-US" sz="1200" kern="1200" dirty="0" smtClean="0">
                <a:solidFill>
                  <a:schemeClr val="tx1"/>
                </a:solidFill>
                <a:latin typeface="Arial" charset="0"/>
                <a:ea typeface="+mn-ea"/>
                <a:cs typeface="+mn-cs"/>
              </a:rPr>
            </a:b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Containing multiple examples</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of the four fundamental</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types of </a:t>
            </a:r>
            <a:r>
              <a:rPr lang="en-US" sz="1200" kern="1200" baseline="0" dirty="0" smtClean="0">
                <a:solidFill>
                  <a:schemeClr val="tx1"/>
                </a:solidFill>
                <a:latin typeface="Arial" charset="0"/>
                <a:ea typeface="+mn-ea"/>
                <a:cs typeface="+mn-cs"/>
              </a:rPr>
              <a:t>volcanoes, </a:t>
            </a:r>
            <a:r>
              <a:rPr lang="en-US" sz="1200" kern="1200" dirty="0" smtClean="0">
                <a:solidFill>
                  <a:schemeClr val="tx1"/>
                </a:solidFill>
                <a:latin typeface="Arial" charset="0"/>
                <a:ea typeface="+mn-ea"/>
                <a:cs typeface="+mn-cs"/>
              </a:rPr>
              <a:t>Lassen Volcanic National Park is aptly named.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Broken face of Brokeoff</a:t>
            </a:r>
            <a:r>
              <a:rPr lang="en-US" baseline="0" dirty="0" smtClean="0"/>
              <a:t> Mountain</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Lake Helen is only one of several cirques around Lassen Pea.</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By mid-May 1915, the eruption changed in character; lava appeared in the summit crater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05637-344B-4981-91C3-01B322736CDB}" type="slidenum">
              <a:rPr lang="en-US"/>
              <a:pPr/>
              <a:t>33</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dirty="0"/>
              <a:t>Lassen Peak, Cal. Trees leveled in the path of the blast. If they had been covered by ash, in ground water zone, might have been petrified.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name Sulphur Works was first used in 1865, when efforts were made to develop the sulfur and clay potential of the area.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 first as a small dome on</a:t>
            </a:r>
            <a:r>
              <a:rPr lang="en-US" sz="1200" kern="1200" baseline="0" dirty="0" smtClean="0">
                <a:solidFill>
                  <a:schemeClr val="tx1"/>
                </a:solidFill>
                <a:latin typeface="Arial" charset="0"/>
                <a:ea typeface="+mn-ea"/>
                <a:cs typeface="+mn-cs"/>
              </a:rPr>
              <a:t> May 14, but shortly thereafter as a flow which spilled</a:t>
            </a:r>
            <a:r>
              <a:rPr lang="en-US" sz="1200" kern="1200" dirty="0" smtClean="0">
                <a:solidFill>
                  <a:schemeClr val="tx1"/>
                </a:solidFill>
                <a:latin typeface="Arial" charset="0"/>
                <a:ea typeface="+mn-ea"/>
                <a:cs typeface="+mn-cs"/>
              </a:rPr>
              <a:t> about 100 m over the west and probably over the east crater walls. </a:t>
            </a:r>
            <a:endParaRPr lang="en-US" dirty="0" smtClean="0"/>
          </a:p>
          <a:p>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Disruption of the blocky,</a:t>
            </a:r>
            <a:r>
              <a:rPr lang="en-US" sz="1200" kern="1200" baseline="0" dirty="0" smtClean="0">
                <a:solidFill>
                  <a:schemeClr val="tx1"/>
                </a:solidFill>
                <a:latin typeface="Arial" charset="0"/>
                <a:ea typeface="+mn-ea"/>
                <a:cs typeface="+mn-cs"/>
              </a:rPr>
              <a:t> viscous</a:t>
            </a:r>
            <a:r>
              <a:rPr lang="en-US" sz="1200" kern="1200" dirty="0" smtClean="0">
                <a:solidFill>
                  <a:schemeClr val="tx1"/>
                </a:solidFill>
                <a:latin typeface="Arial" charset="0"/>
                <a:ea typeface="+mn-ea"/>
                <a:cs typeface="+mn-cs"/>
              </a:rPr>
              <a:t> lava on the upper east side of Lassen Peak on May 19 resulted in an avalanche of hot rock onto a snowfield.</a:t>
            </a:r>
          </a:p>
          <a:p>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A</a:t>
            </a:r>
            <a:r>
              <a:rPr lang="en-US" sz="1200" kern="1200" baseline="0" dirty="0" smtClean="0">
                <a:solidFill>
                  <a:schemeClr val="tx1"/>
                </a:solidFill>
                <a:latin typeface="Arial" charset="0"/>
                <a:ea typeface="+mn-ea"/>
                <a:cs typeface="+mn-cs"/>
              </a:rPr>
              <a:t> lahar </a:t>
            </a:r>
            <a:r>
              <a:rPr lang="en-US" sz="1200" kern="1200" dirty="0" smtClean="0">
                <a:solidFill>
                  <a:schemeClr val="tx1"/>
                </a:solidFill>
                <a:latin typeface="Arial" charset="0"/>
                <a:ea typeface="+mn-ea"/>
                <a:cs typeface="+mn-cs"/>
              </a:rPr>
              <a:t>was generated that reached more than 18 km down Lost Creek.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FA2F66-74F2-41A8-9E96-185F905ED389}" type="slidenum">
              <a:rPr lang="en-US"/>
              <a:pPr/>
              <a:t>7</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dirty="0" smtClean="0"/>
              <a:t>The</a:t>
            </a:r>
            <a:r>
              <a:rPr lang="en-US" baseline="0" dirty="0" smtClean="0"/>
              <a:t> g</a:t>
            </a:r>
            <a:r>
              <a:rPr lang="en-US" dirty="0" smtClean="0"/>
              <a:t>reat avalanche</a:t>
            </a:r>
            <a:r>
              <a:rPr lang="en-US" baseline="0" dirty="0" smtClean="0"/>
              <a:t> and </a:t>
            </a:r>
            <a:r>
              <a:rPr lang="en-US" dirty="0" smtClean="0"/>
              <a:t>mud </a:t>
            </a:r>
            <a:r>
              <a:rPr lang="en-US" dirty="0"/>
              <a:t>flow </a:t>
            </a:r>
            <a:r>
              <a:rPr lang="en-US" dirty="0" smtClean="0"/>
              <a:t>which </a:t>
            </a:r>
            <a:r>
              <a:rPr lang="en-US" dirty="0"/>
              <a:t>accompanied </a:t>
            </a:r>
            <a:r>
              <a:rPr lang="en-US" dirty="0" smtClean="0"/>
              <a:t>the eruption </a:t>
            </a:r>
            <a:r>
              <a:rPr lang="en-US" dirty="0"/>
              <a:t>of May </a:t>
            </a:r>
            <a:r>
              <a:rPr lang="en-US" dirty="0" smtClean="0"/>
              <a:t>19, 1915</a:t>
            </a:r>
            <a:r>
              <a:rPr lang="en-US" baseline="0" dirty="0" smtClean="0"/>
              <a:t> devastated a previously forested area and buried it under volcanic debris including the large rock</a:t>
            </a:r>
            <a:r>
              <a:rPr lang="en-US" dirty="0" smtClean="0"/>
              <a:t> </a:t>
            </a:r>
            <a:r>
              <a:rPr lang="en-US" dirty="0"/>
              <a:t>in </a:t>
            </a:r>
            <a:r>
              <a:rPr lang="en-US" dirty="0" smtClean="0"/>
              <a:t>foreground. California law mandates that </a:t>
            </a:r>
            <a:r>
              <a:rPr lang="en-US" baseline="0" dirty="0" smtClean="0"/>
              <a:t>for scale, </a:t>
            </a:r>
            <a:r>
              <a:rPr lang="en-US" dirty="0" smtClean="0"/>
              <a:t>all</a:t>
            </a:r>
            <a:r>
              <a:rPr lang="en-US" baseline="0" dirty="0" smtClean="0"/>
              <a:t> depictions of this rock be accompanied by a photo of </a:t>
            </a:r>
            <a:r>
              <a:rPr lang="en-US" dirty="0" smtClean="0"/>
              <a:t>Arnold Schwarzenegger during his prime “Mr. Universe” years. Labeled</a:t>
            </a:r>
            <a:r>
              <a:rPr lang="en-US" baseline="0" dirty="0" smtClean="0"/>
              <a:t> </a:t>
            </a:r>
            <a:r>
              <a:rPr lang="en-US" dirty="0" smtClean="0"/>
              <a:t>"HOT ROCK" by the photographer, the rock is a piece of the lava dome which</a:t>
            </a:r>
            <a:r>
              <a:rPr lang="en-US" baseline="0" dirty="0" smtClean="0"/>
              <a:t> grew</a:t>
            </a:r>
            <a:r>
              <a:rPr lang="en-US" dirty="0" smtClean="0"/>
              <a:t> in the crater of Lassen Peak between May 14 and 19 and was fragmented by a volcanic explosion that reopened the crater and initiated the avalanche and mudflow.</a:t>
            </a:r>
            <a:r>
              <a:rPr lang="en-US" baseline="0" dirty="0" smtClean="0"/>
              <a:t>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FA2F66-74F2-41A8-9E96-185F905ED389}" type="slidenum">
              <a:rPr lang="en-US"/>
              <a:pPr/>
              <a:t>8</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baseline="0" dirty="0" smtClean="0"/>
              <a:t>Since this photo was taken on the morning of May 22, 1915 and the rock had only formed a few days earlier, it was no doubt very hot when the photographer took the picture. If you look closely near the summit of Lassen Peak, just below and left of the steam cloud, you can see a portion of the glassy black dacite flow of May 19, 1915. It’s a good thing the photographer left the scene, because late in the afternoon of that same day he’d surely have died when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 this happened. A</a:t>
            </a:r>
            <a:r>
              <a:rPr lang="en-US" dirty="0" smtClean="0"/>
              <a:t>fter two quiet days, Lassen Peak exploded in a powerful eruption that blasted rock fragments and pumice high into the air, creating the larger and deeper of the two craters seen near the summit of the volcano today.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0DE07E-D1B2-4E51-8A84-F7AA975500F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CB4860-3AA6-4F07-80C9-56C31D6EC45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DDA037-E95E-4FDA-AAB6-C2BDC65DFA3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016EB88-2CB8-4489-AD85-701E5831146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7C636A-3E54-4EF8-9AEA-F6A982D86D1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6A950F3-5077-4970-8510-F1F619F6782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F99BD21-F17D-44B1-A4A6-6955BB86CC9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1B4C235-304C-46A1-9A98-11178F839B2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D4822B4-D8C7-4429-ADEE-08B1F957EB4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D7CEB0-4040-4410-B9F6-9517E486F84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CE3A8B2-EA25-42B2-8C48-1AABA5CB1B8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5C80BDC2-01A7-4B6E-A98F-615B7BF73E5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62147" name="Text Box 3"/>
          <p:cNvSpPr txBox="1">
            <a:spLocks noChangeArrowheads="1"/>
          </p:cNvSpPr>
          <p:nvPr/>
        </p:nvSpPr>
        <p:spPr bwMode="auto">
          <a:xfrm>
            <a:off x="2057400" y="1219200"/>
            <a:ext cx="5181600" cy="579438"/>
          </a:xfrm>
          <a:prstGeom prst="rect">
            <a:avLst/>
          </a:prstGeom>
          <a:noFill/>
          <a:ln w="9525">
            <a:noFill/>
            <a:miter lim="800000"/>
            <a:headEnd/>
            <a:tailEnd/>
          </a:ln>
          <a:effectLst/>
        </p:spPr>
        <p:txBody>
          <a:bodyPr>
            <a:spAutoFit/>
          </a:bodyPr>
          <a:lstStyle/>
          <a:p>
            <a:pPr>
              <a:spcBef>
                <a:spcPct val="50000"/>
              </a:spcBef>
            </a:pPr>
            <a:r>
              <a:rPr lang="en-US" u="sng" dirty="0">
                <a:effectLst>
                  <a:outerShdw blurRad="38100" dist="38100" dir="2700000" algn="tl">
                    <a:srgbClr val="000000">
                      <a:alpha val="43137"/>
                    </a:srgbClr>
                  </a:outerShdw>
                </a:effectLst>
              </a:rPr>
              <a:t>History</a:t>
            </a:r>
          </a:p>
        </p:txBody>
      </p:sp>
      <p:sp>
        <p:nvSpPr>
          <p:cNvPr id="262148" name="Text Box 4"/>
          <p:cNvSpPr txBox="1">
            <a:spLocks noChangeArrowheads="1"/>
          </p:cNvSpPr>
          <p:nvPr/>
        </p:nvSpPr>
        <p:spPr bwMode="auto">
          <a:xfrm>
            <a:off x="0" y="2438400"/>
            <a:ext cx="9144000" cy="3293209"/>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dirty="0">
                <a:solidFill>
                  <a:schemeClr val="bg2"/>
                </a:solidFill>
              </a:rPr>
              <a:t> </a:t>
            </a:r>
            <a:r>
              <a:rPr lang="en-US" dirty="0" smtClean="0">
                <a:solidFill>
                  <a:schemeClr val="bg2"/>
                </a:solidFill>
              </a:rPr>
              <a:t>Mt Tehama composite volcano built  600,000 to 400,000 years ago</a:t>
            </a:r>
            <a:endParaRPr lang="en-US" dirty="0">
              <a:solidFill>
                <a:schemeClr val="bg2"/>
              </a:solidFill>
            </a:endParaRPr>
          </a:p>
          <a:p>
            <a:pPr marL="342900" indent="-342900" algn="l">
              <a:spcBef>
                <a:spcPct val="50000"/>
              </a:spcBef>
              <a:buFontTx/>
              <a:buAutoNum type="arabicPeriod"/>
            </a:pPr>
            <a:r>
              <a:rPr lang="en-US" dirty="0">
                <a:solidFill>
                  <a:schemeClr val="bg2"/>
                </a:solidFill>
              </a:rPr>
              <a:t> Mt Tehama collapse(?) and erosion</a:t>
            </a:r>
          </a:p>
          <a:p>
            <a:pPr marL="342900" indent="-342900" algn="l">
              <a:spcBef>
                <a:spcPct val="50000"/>
              </a:spcBef>
              <a:buFontTx/>
              <a:buAutoNum type="arabicPeriod"/>
            </a:pPr>
            <a:r>
              <a:rPr lang="en-US" dirty="0">
                <a:solidFill>
                  <a:schemeClr val="bg2"/>
                </a:solidFill>
              </a:rPr>
              <a:t> </a:t>
            </a:r>
            <a:r>
              <a:rPr lang="en-US" dirty="0" smtClean="0">
                <a:solidFill>
                  <a:schemeClr val="bg2"/>
                </a:solidFill>
              </a:rPr>
              <a:t>Domes, glaciers and more domes</a:t>
            </a:r>
            <a:endParaRPr lang="en-US" dirty="0">
              <a:effectLst>
                <a:outerShdw blurRad="38100" dist="38100" dir="2700000" algn="tl">
                  <a:srgbClr val="000000">
                    <a:alpha val="43137"/>
                  </a:srgbClr>
                </a:outerShdw>
              </a:effectLst>
            </a:endParaRPr>
          </a:p>
          <a:p>
            <a:pPr marL="342900" indent="-342900" algn="l">
              <a:spcBef>
                <a:spcPct val="50000"/>
              </a:spcBef>
              <a:buFontTx/>
              <a:buAutoNum type="arabicPeriod"/>
            </a:pPr>
            <a:r>
              <a:rPr lang="en-US" dirty="0">
                <a:effectLst>
                  <a:outerShdw blurRad="38100" dist="38100" dir="2700000" algn="tl">
                    <a:srgbClr val="000000">
                      <a:alpha val="43137"/>
                    </a:srgbClr>
                  </a:outerShdw>
                </a:effectLst>
              </a:rPr>
              <a:t> Most recent activity </a:t>
            </a:r>
            <a:r>
              <a:rPr lang="en-US" dirty="0" smtClean="0">
                <a:effectLst>
                  <a:outerShdw blurRad="38100" dist="38100" dir="2700000" algn="tl">
                    <a:srgbClr val="000000">
                      <a:alpha val="43137"/>
                    </a:srgbClr>
                  </a:outerShdw>
                </a:effectLst>
              </a:rPr>
              <a:t>1914-1917</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srcRect/>
          <a:stretch>
            <a:fillRect/>
          </a:stretch>
        </p:blipFill>
        <p:spPr bwMode="auto">
          <a:xfrm>
            <a:off x="0" y="0"/>
            <a:ext cx="1009105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pubs.usgs.gov/imap/i2723/site/fromredbluff.jpg"/>
          <p:cNvPicPr>
            <a:picLocks noChangeAspect="1" noChangeArrowheads="1"/>
          </p:cNvPicPr>
          <p:nvPr/>
        </p:nvPicPr>
        <p:blipFill>
          <a:blip r:embed="rId3"/>
          <a:srcRect/>
          <a:stretch>
            <a:fillRect/>
          </a:stretch>
        </p:blipFill>
        <p:spPr bwMode="auto">
          <a:xfrm>
            <a:off x="2246313" y="0"/>
            <a:ext cx="4651374" cy="6858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Picture 3" descr="pre Lassen"/>
          <p:cNvPicPr>
            <a:picLocks noChangeAspect="1" noChangeArrowheads="1"/>
          </p:cNvPicPr>
          <p:nvPr/>
        </p:nvPicPr>
        <p:blipFill>
          <a:blip r:embed="rId3"/>
          <a:srcRect/>
          <a:stretch>
            <a:fillRect/>
          </a:stretch>
        </p:blipFill>
        <p:spPr bwMode="auto">
          <a:xfrm>
            <a:off x="0" y="431800"/>
            <a:ext cx="9144000" cy="6426200"/>
          </a:xfrm>
          <a:prstGeom prst="rect">
            <a:avLst/>
          </a:prstGeom>
          <a:noFill/>
        </p:spPr>
      </p:pic>
      <p:sp>
        <p:nvSpPr>
          <p:cNvPr id="7" name="Text Box 4"/>
          <p:cNvSpPr txBox="1">
            <a:spLocks noChangeArrowheads="1"/>
          </p:cNvSpPr>
          <p:nvPr/>
        </p:nvSpPr>
        <p:spPr bwMode="auto">
          <a:xfrm>
            <a:off x="0" y="0"/>
            <a:ext cx="9144000" cy="457200"/>
          </a:xfrm>
          <a:prstGeom prst="rect">
            <a:avLst/>
          </a:prstGeom>
          <a:noFill/>
          <a:ln w="9525">
            <a:noFill/>
            <a:miter lim="800000"/>
            <a:headEnd/>
            <a:tailEnd/>
          </a:ln>
          <a:effectLst/>
        </p:spPr>
        <p:txBody>
          <a:bodyPr>
            <a:spAutoFit/>
          </a:bodyPr>
          <a:lstStyle/>
          <a:p>
            <a:pPr>
              <a:spcBef>
                <a:spcPct val="50000"/>
              </a:spcBef>
            </a:pPr>
            <a:r>
              <a:rPr lang="en-US" sz="2400" dirty="0" smtClean="0"/>
              <a:t>Before </a:t>
            </a:r>
            <a:r>
              <a:rPr lang="en-US" sz="2400" dirty="0"/>
              <a:t>1915 </a:t>
            </a:r>
            <a:r>
              <a:rPr lang="en-US" sz="2400" dirty="0" smtClean="0"/>
              <a:t>mud and pyroclastic flows</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7" name="Picture 3" descr="post Lassen"/>
          <p:cNvPicPr>
            <a:picLocks noChangeAspect="1" noChangeArrowheads="1"/>
          </p:cNvPicPr>
          <p:nvPr/>
        </p:nvPicPr>
        <p:blipFill>
          <a:blip r:embed="rId3"/>
          <a:srcRect/>
          <a:stretch>
            <a:fillRect/>
          </a:stretch>
        </p:blipFill>
        <p:spPr bwMode="auto">
          <a:xfrm>
            <a:off x="0" y="431800"/>
            <a:ext cx="9144000" cy="6426200"/>
          </a:xfrm>
          <a:prstGeom prst="rect">
            <a:avLst/>
          </a:prstGeom>
          <a:noFill/>
        </p:spPr>
      </p:pic>
      <p:sp>
        <p:nvSpPr>
          <p:cNvPr id="175108" name="Text Box 4"/>
          <p:cNvSpPr txBox="1">
            <a:spLocks noChangeArrowheads="1"/>
          </p:cNvSpPr>
          <p:nvPr/>
        </p:nvSpPr>
        <p:spPr bwMode="auto">
          <a:xfrm>
            <a:off x="0" y="0"/>
            <a:ext cx="9144000" cy="457200"/>
          </a:xfrm>
          <a:prstGeom prst="rect">
            <a:avLst/>
          </a:prstGeom>
          <a:noFill/>
          <a:ln w="9525">
            <a:noFill/>
            <a:miter lim="800000"/>
            <a:headEnd/>
            <a:tailEnd/>
          </a:ln>
          <a:effectLst/>
        </p:spPr>
        <p:txBody>
          <a:bodyPr>
            <a:spAutoFit/>
          </a:bodyPr>
          <a:lstStyle/>
          <a:p>
            <a:pPr>
              <a:spcBef>
                <a:spcPct val="50000"/>
              </a:spcBef>
            </a:pPr>
            <a:r>
              <a:rPr lang="en-US" sz="2400" dirty="0"/>
              <a:t>After 1915 </a:t>
            </a:r>
            <a:r>
              <a:rPr lang="en-US" sz="2400" dirty="0" smtClean="0"/>
              <a:t>mud and pyroclastic flows</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d flows google.jpg"/>
          <p:cNvPicPr>
            <a:picLocks noChangeAspect="1"/>
          </p:cNvPicPr>
          <p:nvPr/>
        </p:nvPicPr>
        <p:blipFill>
          <a:blip r:embed="rId3"/>
          <a:stretch>
            <a:fillRect/>
          </a:stretch>
        </p:blipFill>
        <p:spPr>
          <a:xfrm>
            <a:off x="0" y="71437"/>
            <a:ext cx="9144000" cy="6715125"/>
          </a:xfrm>
          <a:prstGeom prst="rect">
            <a:avLst/>
          </a:prstGeom>
        </p:spPr>
      </p:pic>
      <p:sp>
        <p:nvSpPr>
          <p:cNvPr id="4" name="TextBox 3"/>
          <p:cNvSpPr txBox="1"/>
          <p:nvPr/>
        </p:nvSpPr>
        <p:spPr>
          <a:xfrm>
            <a:off x="0" y="228336"/>
            <a:ext cx="3276599"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May 19</a:t>
            </a:r>
            <a:r>
              <a:rPr lang="en-US" baseline="30000" dirty="0" smtClean="0">
                <a:effectLst>
                  <a:outerShdw blurRad="38100" dist="38100" dir="2700000" algn="tl">
                    <a:srgbClr val="000000">
                      <a:alpha val="43137"/>
                    </a:srgbClr>
                  </a:outerShdw>
                </a:effectLst>
              </a:rPr>
              <a:t>th</a:t>
            </a:r>
            <a:r>
              <a:rPr lang="en-US" dirty="0" smtClean="0">
                <a:effectLst>
                  <a:outerShdw blurRad="38100" dist="38100" dir="2700000" algn="tl">
                    <a:srgbClr val="000000">
                      <a:alpha val="43137"/>
                    </a:srgbClr>
                  </a:outerShdw>
                </a:effectLst>
              </a:rPr>
              <a:t> lava flow removed</a:t>
            </a:r>
            <a:endParaRPr lang="en-US" dirty="0">
              <a:effectLst>
                <a:outerShdw blurRad="38100" dist="38100" dir="2700000" algn="tl">
                  <a:srgbClr val="000000">
                    <a:alpha val="43137"/>
                  </a:srgbClr>
                </a:outerShdw>
              </a:effectLst>
            </a:endParaRPr>
          </a:p>
        </p:txBody>
      </p:sp>
      <p:cxnSp>
        <p:nvCxnSpPr>
          <p:cNvPr id="5" name="Straight Arrow Connector 4"/>
          <p:cNvCxnSpPr/>
          <p:nvPr/>
        </p:nvCxnSpPr>
        <p:spPr bwMode="auto">
          <a:xfrm>
            <a:off x="3200400" y="761999"/>
            <a:ext cx="685800" cy="396241"/>
          </a:xfrm>
          <a:prstGeom prst="straightConnector1">
            <a:avLst/>
          </a:prstGeom>
          <a:solidFill>
            <a:schemeClr val="accent1"/>
          </a:solidFill>
          <a:ln w="38100" cap="flat" cmpd="sng" algn="ctr">
            <a:solidFill>
              <a:schemeClr val="bg1"/>
            </a:solidFill>
            <a:prstDash val="solid"/>
            <a:round/>
            <a:headEnd type="none" w="med" len="med"/>
            <a:tailEnd type="stealth" w="lg" len="med"/>
          </a:ln>
          <a:effectLst>
            <a:outerShdw blurRad="50800" dist="38100" dir="8100000" algn="tr" rotWithShape="0">
              <a:prstClr val="black">
                <a:alpha val="40000"/>
              </a:prstClr>
            </a:outerShdw>
          </a:effectLst>
        </p:spPr>
      </p:cxnSp>
      <p:sp>
        <p:nvSpPr>
          <p:cNvPr id="8" name="TextBox 7"/>
          <p:cNvSpPr txBox="1"/>
          <p:nvPr/>
        </p:nvSpPr>
        <p:spPr>
          <a:xfrm>
            <a:off x="5714183" y="3028345"/>
            <a:ext cx="2393497"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Mudflows</a:t>
            </a:r>
            <a:endParaRPr lang="en-US" dirty="0">
              <a:effectLst>
                <a:outerShdw blurRad="38100" dist="38100" dir="2700000" algn="tl">
                  <a:srgbClr val="000000">
                    <a:alpha val="43137"/>
                  </a:srgbClr>
                </a:outerShdw>
              </a:effectLst>
            </a:endParaRPr>
          </a:p>
        </p:txBody>
      </p:sp>
      <p:cxnSp>
        <p:nvCxnSpPr>
          <p:cNvPr id="9" name="Straight Arrow Connector 8"/>
          <p:cNvCxnSpPr>
            <a:stCxn id="8" idx="1"/>
          </p:cNvCxnSpPr>
          <p:nvPr/>
        </p:nvCxnSpPr>
        <p:spPr bwMode="auto">
          <a:xfrm rot="10800000">
            <a:off x="2301241" y="2636525"/>
            <a:ext cx="3412943" cy="684209"/>
          </a:xfrm>
          <a:prstGeom prst="straightConnector1">
            <a:avLst/>
          </a:prstGeom>
          <a:solidFill>
            <a:schemeClr val="accent1"/>
          </a:solidFill>
          <a:ln w="38100" cap="flat" cmpd="sng" algn="ctr">
            <a:solidFill>
              <a:schemeClr val="bg1"/>
            </a:solidFill>
            <a:prstDash val="solid"/>
            <a:round/>
            <a:headEnd type="none" w="med" len="med"/>
            <a:tailEnd type="stealth" w="lg" len="med"/>
          </a:ln>
          <a:effectLst>
            <a:outerShdw blurRad="50800" dist="38100" dir="8100000" algn="tr" rotWithShape="0">
              <a:prstClr val="black">
                <a:alpha val="40000"/>
              </a:prstClr>
            </a:outerShdw>
          </a:effectLst>
        </p:spPr>
      </p:cxnSp>
      <p:cxnSp>
        <p:nvCxnSpPr>
          <p:cNvPr id="14" name="Straight Arrow Connector 13"/>
          <p:cNvCxnSpPr>
            <a:stCxn id="8" idx="1"/>
          </p:cNvCxnSpPr>
          <p:nvPr/>
        </p:nvCxnSpPr>
        <p:spPr bwMode="auto">
          <a:xfrm rot="10800000">
            <a:off x="5547361" y="2226631"/>
            <a:ext cx="166823" cy="1094102"/>
          </a:xfrm>
          <a:prstGeom prst="straightConnector1">
            <a:avLst/>
          </a:prstGeom>
          <a:solidFill>
            <a:schemeClr val="accent1"/>
          </a:solidFill>
          <a:ln w="38100" cap="flat" cmpd="sng" algn="ctr">
            <a:solidFill>
              <a:schemeClr val="bg1"/>
            </a:solidFill>
            <a:prstDash val="solid"/>
            <a:round/>
            <a:headEnd type="none" w="med" len="med"/>
            <a:tailEnd type="stealth" w="lg" len="med"/>
          </a:ln>
          <a:effectLst>
            <a:outerShdw blurRad="50800" dist="38100" dir="8100000" algn="tr" rotWithShape="0">
              <a:prstClr val="black">
                <a:alpha val="40000"/>
              </a:prstClr>
            </a:outerShdw>
          </a:effectLst>
        </p:spPr>
      </p:cxnSp>
      <p:cxnSp>
        <p:nvCxnSpPr>
          <p:cNvPr id="15" name="Straight Arrow Connector 14"/>
          <p:cNvCxnSpPr>
            <a:stCxn id="8" idx="1"/>
          </p:cNvCxnSpPr>
          <p:nvPr/>
        </p:nvCxnSpPr>
        <p:spPr bwMode="auto">
          <a:xfrm rot="10800000">
            <a:off x="4785361" y="2331725"/>
            <a:ext cx="928823" cy="989009"/>
          </a:xfrm>
          <a:prstGeom prst="straightConnector1">
            <a:avLst/>
          </a:prstGeom>
          <a:solidFill>
            <a:schemeClr val="accent1"/>
          </a:solidFill>
          <a:ln w="38100" cap="flat" cmpd="sng" algn="ctr">
            <a:solidFill>
              <a:schemeClr val="bg1"/>
            </a:solidFill>
            <a:prstDash val="solid"/>
            <a:round/>
            <a:headEnd type="none" w="med" len="med"/>
            <a:tailEnd type="stealth" w="lg" len="med"/>
          </a:ln>
          <a:effectLst>
            <a:outerShdw blurRad="50800" dist="38100" dir="8100000" algn="tr" rotWithShape="0">
              <a:prstClr val="black">
                <a:alpha val="40000"/>
              </a:prstClr>
            </a:outerShdw>
          </a:effectLst>
        </p:spPr>
      </p:cxnSp>
      <p:cxnSp>
        <p:nvCxnSpPr>
          <p:cNvPr id="16" name="Straight Arrow Connector 15"/>
          <p:cNvCxnSpPr>
            <a:stCxn id="8" idx="1"/>
          </p:cNvCxnSpPr>
          <p:nvPr/>
        </p:nvCxnSpPr>
        <p:spPr bwMode="auto">
          <a:xfrm rot="10800000">
            <a:off x="3794761" y="2529843"/>
            <a:ext cx="1919423" cy="790890"/>
          </a:xfrm>
          <a:prstGeom prst="straightConnector1">
            <a:avLst/>
          </a:prstGeom>
          <a:solidFill>
            <a:schemeClr val="accent1"/>
          </a:solidFill>
          <a:ln w="38100" cap="flat" cmpd="sng" algn="ctr">
            <a:solidFill>
              <a:schemeClr val="bg1"/>
            </a:solidFill>
            <a:prstDash val="solid"/>
            <a:round/>
            <a:headEnd type="none" w="med" len="med"/>
            <a:tailEnd type="stealth" w="lg" len="med"/>
          </a:ln>
          <a:effectLst>
            <a:outerShdw blurRad="50800" dist="38100" dir="8100000" algn="tr" rotWithShape="0">
              <a:prstClr val="black">
                <a:alpha val="40000"/>
              </a:prstClr>
            </a:outerShdw>
          </a:effectLst>
        </p:spPr>
      </p:cxnSp>
      <p:cxnSp>
        <p:nvCxnSpPr>
          <p:cNvPr id="20" name="Straight Arrow Connector 19"/>
          <p:cNvCxnSpPr>
            <a:stCxn id="8" idx="1"/>
          </p:cNvCxnSpPr>
          <p:nvPr/>
        </p:nvCxnSpPr>
        <p:spPr bwMode="auto">
          <a:xfrm rot="10800000" flipH="1">
            <a:off x="5714182" y="2028511"/>
            <a:ext cx="503739" cy="1292222"/>
          </a:xfrm>
          <a:prstGeom prst="straightConnector1">
            <a:avLst/>
          </a:prstGeom>
          <a:solidFill>
            <a:schemeClr val="accent1"/>
          </a:solidFill>
          <a:ln w="38100" cap="flat" cmpd="sng" algn="ctr">
            <a:solidFill>
              <a:schemeClr val="bg1"/>
            </a:solidFill>
            <a:prstDash val="solid"/>
            <a:round/>
            <a:headEnd type="none" w="med" len="med"/>
            <a:tailEnd type="stealth" w="lg" len="med"/>
          </a:ln>
          <a:effectLst>
            <a:outerShdw blurRad="50800" dist="38100" dir="8100000" algn="tr" rotWithShape="0">
              <a:prstClr val="black">
                <a:alpha val="40000"/>
              </a:prstClr>
            </a:outerShdw>
          </a:effectLst>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5" name="Picture 5" descr="lassen mud arnold"/>
          <p:cNvPicPr>
            <a:picLocks noChangeAspect="1" noChangeArrowheads="1"/>
          </p:cNvPicPr>
          <p:nvPr/>
        </p:nvPicPr>
        <p:blipFill>
          <a:blip r:embed="rId3"/>
          <a:srcRect/>
          <a:stretch>
            <a:fillRect/>
          </a:stretch>
        </p:blipFill>
        <p:spPr bwMode="auto">
          <a:xfrm>
            <a:off x="0" y="0"/>
            <a:ext cx="9144000" cy="6943725"/>
          </a:xfrm>
          <a:prstGeom prst="rect">
            <a:avLst/>
          </a:prstGeom>
          <a:noFill/>
        </p:spPr>
      </p:pic>
      <p:sp>
        <p:nvSpPr>
          <p:cNvPr id="179203" name="Text Box 3"/>
          <p:cNvSpPr txBox="1">
            <a:spLocks noChangeArrowheads="1"/>
          </p:cNvSpPr>
          <p:nvPr/>
        </p:nvSpPr>
        <p:spPr bwMode="auto">
          <a:xfrm>
            <a:off x="0" y="0"/>
            <a:ext cx="3977640" cy="830997"/>
          </a:xfrm>
          <a:prstGeom prst="rect">
            <a:avLst/>
          </a:prstGeom>
          <a:noFill/>
          <a:ln w="9525">
            <a:noFill/>
            <a:miter lim="800000"/>
            <a:headEnd/>
            <a:tailEnd/>
          </a:ln>
          <a:effectLst/>
        </p:spPr>
        <p:txBody>
          <a:bodyPr wrap="square">
            <a:spAutoFit/>
          </a:bodyPr>
          <a:lstStyle/>
          <a:p>
            <a:pPr>
              <a:spcBef>
                <a:spcPct val="50000"/>
              </a:spcBef>
            </a:pPr>
            <a:r>
              <a:rPr lang="en-US" sz="2400" dirty="0" smtClean="0">
                <a:effectLst>
                  <a:outerShdw blurRad="38100" dist="38100" dir="2700000" algn="tl">
                    <a:srgbClr val="000000">
                      <a:alpha val="43137"/>
                    </a:srgbClr>
                  </a:outerShdw>
                </a:effectLst>
              </a:rPr>
              <a:t>Mud </a:t>
            </a:r>
            <a:r>
              <a:rPr lang="en-US" sz="2400" dirty="0">
                <a:effectLst>
                  <a:outerShdw blurRad="38100" dist="38100" dir="2700000" algn="tl">
                    <a:srgbClr val="000000">
                      <a:alpha val="43137"/>
                    </a:srgbClr>
                  </a:outerShdw>
                </a:effectLst>
              </a:rPr>
              <a:t>flow and flood from May </a:t>
            </a:r>
            <a:r>
              <a:rPr lang="en-US" sz="2400" dirty="0" smtClean="0">
                <a:effectLst>
                  <a:outerShdw blurRad="38100" dist="38100" dir="2700000" algn="tl">
                    <a:srgbClr val="000000">
                      <a:alpha val="43137"/>
                    </a:srgbClr>
                  </a:outerShdw>
                </a:effectLst>
              </a:rPr>
              <a:t>19, </a:t>
            </a:r>
            <a:r>
              <a:rPr lang="en-US" sz="2400" dirty="0">
                <a:effectLst>
                  <a:outerShdw blurRad="38100" dist="38100" dir="2700000" algn="tl">
                    <a:srgbClr val="000000">
                      <a:alpha val="43137"/>
                    </a:srgbClr>
                  </a:outerShdw>
                </a:effectLst>
              </a:rPr>
              <a:t>1915 eruption</a:t>
            </a:r>
          </a:p>
        </p:txBody>
      </p:sp>
      <p:sp>
        <p:nvSpPr>
          <p:cNvPr id="4" name="Oval Callout 3"/>
          <p:cNvSpPr/>
          <p:nvPr/>
        </p:nvSpPr>
        <p:spPr bwMode="auto">
          <a:xfrm flipH="1">
            <a:off x="2286000" y="4008120"/>
            <a:ext cx="1371600" cy="1097280"/>
          </a:xfrm>
          <a:prstGeom prst="wedgeEllipseCallout">
            <a:avLst>
              <a:gd name="adj1" fmla="val -35277"/>
              <a:gd name="adj2" fmla="val 8313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I’ll be back.</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7" name="Picture 9" descr="lassen mud2 arnold"/>
          <p:cNvPicPr>
            <a:picLocks noChangeAspect="1" noChangeArrowheads="1"/>
          </p:cNvPicPr>
          <p:nvPr/>
        </p:nvPicPr>
        <p:blipFill>
          <a:blip r:embed="rId3"/>
          <a:srcRect/>
          <a:stretch>
            <a:fillRect/>
          </a:stretch>
        </p:blipFill>
        <p:spPr bwMode="auto">
          <a:xfrm>
            <a:off x="0" y="0"/>
            <a:ext cx="9144000" cy="7027863"/>
          </a:xfrm>
          <a:prstGeom prst="rect">
            <a:avLst/>
          </a:prstGeom>
          <a:noFill/>
        </p:spPr>
      </p:pic>
      <p:sp>
        <p:nvSpPr>
          <p:cNvPr id="171016" name="Text Box 8"/>
          <p:cNvSpPr txBox="1">
            <a:spLocks noChangeArrowheads="1"/>
          </p:cNvSpPr>
          <p:nvPr/>
        </p:nvSpPr>
        <p:spPr bwMode="auto">
          <a:xfrm>
            <a:off x="0" y="0"/>
            <a:ext cx="3733800" cy="830997"/>
          </a:xfrm>
          <a:prstGeom prst="rect">
            <a:avLst/>
          </a:prstGeom>
          <a:noFill/>
          <a:ln w="9525">
            <a:noFill/>
            <a:miter lim="800000"/>
            <a:headEnd/>
            <a:tailEnd/>
          </a:ln>
          <a:effectLst/>
        </p:spPr>
        <p:txBody>
          <a:bodyPr>
            <a:spAutoFit/>
          </a:bodyPr>
          <a:lstStyle/>
          <a:p>
            <a:pPr>
              <a:spcBef>
                <a:spcPct val="50000"/>
              </a:spcBef>
            </a:pPr>
            <a:r>
              <a:rPr lang="en-US" sz="2400" dirty="0" smtClean="0">
                <a:effectLst>
                  <a:outerShdw blurRad="38100" dist="38100" dir="2700000" algn="tl">
                    <a:srgbClr val="000000">
                      <a:alpha val="43137"/>
                    </a:srgbClr>
                  </a:outerShdw>
                </a:effectLst>
              </a:rPr>
              <a:t>After </a:t>
            </a:r>
            <a:r>
              <a:rPr lang="en-US" sz="2400" dirty="0">
                <a:effectLst>
                  <a:outerShdw blurRad="38100" dist="38100" dir="2700000" algn="tl">
                    <a:srgbClr val="000000">
                      <a:alpha val="43137"/>
                    </a:srgbClr>
                  </a:outerShdw>
                </a:effectLst>
              </a:rPr>
              <a:t>horizontal </a:t>
            </a:r>
            <a:r>
              <a:rPr lang="en-US" sz="2400" dirty="0" smtClean="0">
                <a:effectLst>
                  <a:outerShdw blurRad="38100" dist="38100" dir="2700000" algn="tl">
                    <a:srgbClr val="000000">
                      <a:alpha val="43137"/>
                    </a:srgbClr>
                  </a:outerShdw>
                </a:effectLst>
              </a:rPr>
              <a:t>blast and pyroclastic flow</a:t>
            </a:r>
            <a:endParaRPr lang="en-US" sz="2400" dirty="0">
              <a:effectLst>
                <a:outerShdw blurRad="38100" dist="38100" dir="2700000" algn="tl">
                  <a:srgbClr val="000000">
                    <a:alpha val="43137"/>
                  </a:srgbClr>
                </a:outerShdw>
              </a:effectLst>
            </a:endParaRPr>
          </a:p>
        </p:txBody>
      </p:sp>
      <p:sp>
        <p:nvSpPr>
          <p:cNvPr id="4" name="Oval Callout 3"/>
          <p:cNvSpPr/>
          <p:nvPr/>
        </p:nvSpPr>
        <p:spPr bwMode="auto">
          <a:xfrm flipH="1">
            <a:off x="0" y="1432560"/>
            <a:ext cx="2590800" cy="1082040"/>
          </a:xfrm>
          <a:prstGeom prst="wedgeEllipseCallout">
            <a:avLst>
              <a:gd name="adj1" fmla="val -29556"/>
              <a:gd name="adj2" fmla="val 96572"/>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I told you I’d be back.</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srcRect b="22363"/>
          <a:stretch>
            <a:fillRect/>
          </a:stretch>
        </p:blipFill>
        <p:spPr bwMode="auto">
          <a:xfrm>
            <a:off x="0" y="1309797"/>
            <a:ext cx="9144000" cy="42384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998324" y="1013460"/>
            <a:ext cx="7147351" cy="48310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a:blip r:embed="rId3"/>
          <a:srcRect/>
          <a:stretch>
            <a:fillRect/>
          </a:stretch>
        </p:blipFill>
        <p:spPr bwMode="auto">
          <a:xfrm>
            <a:off x="1791567" y="0"/>
            <a:ext cx="5560865" cy="6858000"/>
          </a:xfrm>
          <a:prstGeom prst="rect">
            <a:avLst/>
          </a:prstGeom>
          <a:noFill/>
          <a:ln w="9525">
            <a:noFill/>
            <a:miter lim="800000"/>
            <a:headEnd/>
            <a:tailEnd/>
          </a:ln>
          <a:effectLst/>
        </p:spPr>
      </p:pic>
      <p:sp>
        <p:nvSpPr>
          <p:cNvPr id="4" name="TextBox 3"/>
          <p:cNvSpPr txBox="1"/>
          <p:nvPr/>
        </p:nvSpPr>
        <p:spPr>
          <a:xfrm>
            <a:off x="1732597" y="0"/>
            <a:ext cx="1990725"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October 1915</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pubs.usgs.gov/imap/i2723/site/steamblast.jpg"/>
          <p:cNvPicPr>
            <a:picLocks noChangeAspect="1" noChangeArrowheads="1"/>
          </p:cNvPicPr>
          <p:nvPr/>
        </p:nvPicPr>
        <p:blipFill>
          <a:blip r:embed="rId3"/>
          <a:srcRect/>
          <a:stretch>
            <a:fillRect/>
          </a:stretch>
        </p:blipFill>
        <p:spPr bwMode="auto">
          <a:xfrm>
            <a:off x="16121" y="312420"/>
            <a:ext cx="9127879" cy="6233160"/>
          </a:xfrm>
          <a:prstGeom prst="rect">
            <a:avLst/>
          </a:prstGeom>
          <a:noFill/>
        </p:spPr>
      </p:pic>
      <p:sp>
        <p:nvSpPr>
          <p:cNvPr id="3" name="TextBox 2"/>
          <p:cNvSpPr txBox="1"/>
          <p:nvPr/>
        </p:nvSpPr>
        <p:spPr>
          <a:xfrm>
            <a:off x="0" y="3716973"/>
            <a:ext cx="9144000"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June 14, 1914 One of more than 150 steam-blast (phreatic) eruptions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3" descr="map_lassen_nat_park"/>
          <p:cNvPicPr>
            <a:picLocks noChangeAspect="1" noChangeArrowheads="1"/>
          </p:cNvPicPr>
          <p:nvPr/>
        </p:nvPicPr>
        <p:blipFill>
          <a:blip r:embed="rId3"/>
          <a:srcRect/>
          <a:stretch>
            <a:fillRect/>
          </a:stretch>
        </p:blipFill>
        <p:spPr bwMode="auto">
          <a:xfrm>
            <a:off x="685800" y="0"/>
            <a:ext cx="8001000" cy="6154738"/>
          </a:xfrm>
          <a:prstGeom prst="rect">
            <a:avLst/>
          </a:prstGeom>
          <a:noFill/>
        </p:spPr>
      </p:pic>
      <p:sp>
        <p:nvSpPr>
          <p:cNvPr id="112646" name="Line 6"/>
          <p:cNvSpPr>
            <a:spLocks noChangeShapeType="1"/>
          </p:cNvSpPr>
          <p:nvPr/>
        </p:nvSpPr>
        <p:spPr bwMode="auto">
          <a:xfrm flipH="1" flipV="1">
            <a:off x="1905000" y="4800600"/>
            <a:ext cx="228600" cy="1600200"/>
          </a:xfrm>
          <a:prstGeom prst="line">
            <a:avLst/>
          </a:prstGeom>
          <a:noFill/>
          <a:ln w="50800">
            <a:solidFill>
              <a:schemeClr val="hlink"/>
            </a:solidFill>
            <a:round/>
            <a:headEnd/>
            <a:tailEnd type="triangle" w="med" len="med"/>
          </a:ln>
          <a:effectLst/>
        </p:spPr>
        <p:txBody>
          <a:bodyPr wrap="none"/>
          <a:lstStyle/>
          <a:p>
            <a:endParaRPr lang="en-US"/>
          </a:p>
        </p:txBody>
      </p:sp>
      <p:sp>
        <p:nvSpPr>
          <p:cNvPr id="112647" name="Text Box 7"/>
          <p:cNvSpPr txBox="1">
            <a:spLocks noChangeArrowheads="1"/>
          </p:cNvSpPr>
          <p:nvPr/>
        </p:nvSpPr>
        <p:spPr bwMode="auto">
          <a:xfrm>
            <a:off x="0" y="6278563"/>
            <a:ext cx="9144000" cy="579437"/>
          </a:xfrm>
          <a:prstGeom prst="rect">
            <a:avLst/>
          </a:prstGeom>
          <a:noFill/>
          <a:ln w="9525">
            <a:noFill/>
            <a:miter lim="800000"/>
            <a:headEnd/>
            <a:tailEnd/>
          </a:ln>
          <a:effectLst/>
        </p:spPr>
        <p:txBody>
          <a:bodyPr>
            <a:spAutoFit/>
          </a:bodyPr>
          <a:lstStyle/>
          <a:p>
            <a:pPr>
              <a:spcBef>
                <a:spcPct val="50000"/>
              </a:spcBef>
            </a:pPr>
            <a:r>
              <a:rPr lang="en-US"/>
              <a:t>Fumaroles, mud pots, and hot springs</a:t>
            </a:r>
          </a:p>
        </p:txBody>
      </p:sp>
      <p:sp>
        <p:nvSpPr>
          <p:cNvPr id="112648" name="Line 8"/>
          <p:cNvSpPr>
            <a:spLocks noChangeShapeType="1"/>
          </p:cNvSpPr>
          <p:nvPr/>
        </p:nvSpPr>
        <p:spPr bwMode="auto">
          <a:xfrm flipH="1" flipV="1">
            <a:off x="2819400" y="4419600"/>
            <a:ext cx="914400" cy="1981200"/>
          </a:xfrm>
          <a:prstGeom prst="line">
            <a:avLst/>
          </a:prstGeom>
          <a:noFill/>
          <a:ln w="50800">
            <a:solidFill>
              <a:schemeClr val="hlink"/>
            </a:solidFill>
            <a:round/>
            <a:headEnd/>
            <a:tailEnd type="triangle" w="med" len="med"/>
          </a:ln>
          <a:effectLst/>
        </p:spPr>
        <p:txBody>
          <a:bodyPr wrap="none"/>
          <a:lstStyle/>
          <a:p>
            <a:endParaRPr lang="en-US"/>
          </a:p>
        </p:txBody>
      </p:sp>
      <p:sp>
        <p:nvSpPr>
          <p:cNvPr id="112649" name="Line 9"/>
          <p:cNvSpPr>
            <a:spLocks noChangeShapeType="1"/>
          </p:cNvSpPr>
          <p:nvPr/>
        </p:nvSpPr>
        <p:spPr bwMode="auto">
          <a:xfrm flipH="1" flipV="1">
            <a:off x="4191000" y="4876800"/>
            <a:ext cx="2667000" cy="1524000"/>
          </a:xfrm>
          <a:prstGeom prst="line">
            <a:avLst/>
          </a:prstGeom>
          <a:noFill/>
          <a:ln w="50800">
            <a:solidFill>
              <a:schemeClr val="hlink"/>
            </a:solidFill>
            <a:round/>
            <a:headEnd/>
            <a:tailEnd type="triangle" w="med" len="med"/>
          </a:ln>
          <a:effectLst/>
        </p:spPr>
        <p:txBody>
          <a:bodyPr wrap="none"/>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scan0169"/>
          <p:cNvPicPr>
            <a:picLocks noChangeAspect="1" noChangeArrowheads="1"/>
          </p:cNvPicPr>
          <p:nvPr/>
        </p:nvPicPr>
        <p:blipFill>
          <a:blip r:embed="rId3"/>
          <a:srcRect l="7500" t="4262" r="2499"/>
          <a:stretch>
            <a:fillRect/>
          </a:stretch>
        </p:blipFill>
        <p:spPr bwMode="auto">
          <a:xfrm>
            <a:off x="0" y="1152525"/>
            <a:ext cx="9144000" cy="5705475"/>
          </a:xfrm>
          <a:prstGeom prst="rect">
            <a:avLst/>
          </a:prstGeom>
          <a:noFill/>
        </p:spPr>
      </p:pic>
      <p:sp>
        <p:nvSpPr>
          <p:cNvPr id="113667" name="Text Box 3"/>
          <p:cNvSpPr txBox="1">
            <a:spLocks noChangeArrowheads="1"/>
          </p:cNvSpPr>
          <p:nvPr/>
        </p:nvSpPr>
        <p:spPr bwMode="auto">
          <a:xfrm>
            <a:off x="0" y="289560"/>
            <a:ext cx="9144000" cy="579438"/>
          </a:xfrm>
          <a:prstGeom prst="rect">
            <a:avLst/>
          </a:prstGeom>
          <a:noFill/>
          <a:ln w="9525">
            <a:noFill/>
            <a:miter lim="800000"/>
            <a:headEnd/>
            <a:tailEnd/>
          </a:ln>
          <a:effectLst/>
        </p:spPr>
        <p:txBody>
          <a:bodyPr>
            <a:spAutoFit/>
          </a:bodyPr>
          <a:lstStyle/>
          <a:p>
            <a:pPr>
              <a:spcBef>
                <a:spcPct val="50000"/>
              </a:spcBef>
            </a:pPr>
            <a:r>
              <a:rPr lang="en-US" dirty="0" smtClean="0"/>
              <a:t>Sulphur </a:t>
            </a:r>
            <a:r>
              <a:rPr lang="en-US" dirty="0"/>
              <a:t>Works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en/d/d3/Sulpher_Works_in_Lassen_VNP-750px.JPG"/>
          <p:cNvPicPr>
            <a:picLocks noChangeAspect="1" noChangeArrowheads="1"/>
          </p:cNvPicPr>
          <p:nvPr/>
        </p:nvPicPr>
        <p:blipFill>
          <a:blip r:embed="rId3"/>
          <a:srcRect/>
          <a:stretch>
            <a:fillRect/>
          </a:stretch>
        </p:blipFill>
        <p:spPr bwMode="auto">
          <a:xfrm>
            <a:off x="-1" y="0"/>
            <a:ext cx="9135879" cy="6858000"/>
          </a:xfrm>
          <a:prstGeom prst="rect">
            <a:avLst/>
          </a:prstGeom>
          <a:noFill/>
        </p:spPr>
      </p:pic>
      <p:sp>
        <p:nvSpPr>
          <p:cNvPr id="3" name="Text Box 3"/>
          <p:cNvSpPr txBox="1">
            <a:spLocks noChangeArrowheads="1"/>
          </p:cNvSpPr>
          <p:nvPr/>
        </p:nvSpPr>
        <p:spPr bwMode="auto">
          <a:xfrm>
            <a:off x="0" y="1341120"/>
            <a:ext cx="9144000" cy="579438"/>
          </a:xfrm>
          <a:prstGeom prst="rect">
            <a:avLst/>
          </a:prstGeom>
          <a:noFill/>
          <a:ln w="9525">
            <a:noFill/>
            <a:miter lim="800000"/>
            <a:headEnd/>
            <a:tailEnd/>
          </a:ln>
          <a:effectLst/>
        </p:spPr>
        <p:txBody>
          <a:bodyPr>
            <a:spAutoFit/>
          </a:bodyPr>
          <a:lstStyle/>
          <a:p>
            <a:pPr>
              <a:spcBef>
                <a:spcPct val="50000"/>
              </a:spcBef>
            </a:pPr>
            <a:r>
              <a:rPr lang="en-US" dirty="0" smtClean="0">
                <a:effectLst>
                  <a:outerShdw blurRad="38100" dist="38100" dir="2700000" algn="tl">
                    <a:srgbClr val="000000">
                      <a:alpha val="43137"/>
                    </a:srgbClr>
                  </a:outerShdw>
                </a:effectLst>
              </a:rPr>
              <a:t>Sulphur </a:t>
            </a:r>
            <a:r>
              <a:rPr lang="en-US" dirty="0">
                <a:effectLst>
                  <a:outerShdw blurRad="38100" dist="38100" dir="2700000" algn="tl">
                    <a:srgbClr val="000000">
                      <a:alpha val="43137"/>
                    </a:srgbClr>
                  </a:outerShdw>
                </a:effectLst>
              </a:rPr>
              <a:t>Works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upload.wikimedia.org/wikipedia/en/b/b2/Bumpass_Hell_in_Lassen_VNP-1200px.JPG"/>
          <p:cNvPicPr>
            <a:picLocks noChangeAspect="1" noChangeArrowheads="1"/>
          </p:cNvPicPr>
          <p:nvPr/>
        </p:nvPicPr>
        <p:blipFill>
          <a:blip r:embed="rId3"/>
          <a:srcRect/>
          <a:stretch>
            <a:fillRect/>
          </a:stretch>
        </p:blipFill>
        <p:spPr bwMode="auto">
          <a:xfrm>
            <a:off x="-1272887" y="0"/>
            <a:ext cx="11689774" cy="6858000"/>
          </a:xfrm>
          <a:prstGeom prst="rect">
            <a:avLst/>
          </a:prstGeom>
          <a:noFill/>
        </p:spPr>
      </p:pic>
      <p:sp>
        <p:nvSpPr>
          <p:cNvPr id="184323" name="Text Box 3"/>
          <p:cNvSpPr txBox="1">
            <a:spLocks noChangeArrowheads="1"/>
          </p:cNvSpPr>
          <p:nvPr/>
        </p:nvSpPr>
        <p:spPr bwMode="auto">
          <a:xfrm>
            <a:off x="0" y="0"/>
            <a:ext cx="9144000" cy="579437"/>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000000">
                      <a:alpha val="43137"/>
                    </a:srgbClr>
                  </a:outerShdw>
                </a:effectLst>
              </a:rPr>
              <a:t>Bumpass Hell</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upload.wikimedia.org/wikipedia/en/2/2f/InsideBumpassHellWaterColor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3"/>
          <p:cNvSpPr txBox="1">
            <a:spLocks noChangeArrowheads="1"/>
          </p:cNvSpPr>
          <p:nvPr/>
        </p:nvSpPr>
        <p:spPr bwMode="auto">
          <a:xfrm>
            <a:off x="0" y="0"/>
            <a:ext cx="9144000" cy="579437"/>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000000">
                      <a:alpha val="43137"/>
                    </a:srgbClr>
                  </a:outerShdw>
                </a:effectLst>
              </a:rPr>
              <a:t>Bumpass Hell</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Lassen NP3 SS"/>
          <p:cNvPicPr>
            <a:picLocks noChangeAspect="1" noChangeArrowheads="1"/>
          </p:cNvPicPr>
          <p:nvPr/>
        </p:nvPicPr>
        <p:blipFill>
          <a:blip r:embed="rId3"/>
          <a:srcRect/>
          <a:stretch>
            <a:fillRect/>
          </a:stretch>
        </p:blipFill>
        <p:spPr bwMode="auto">
          <a:xfrm>
            <a:off x="0" y="850900"/>
            <a:ext cx="9144000" cy="6007100"/>
          </a:xfrm>
          <a:prstGeom prst="rect">
            <a:avLst/>
          </a:prstGeom>
          <a:noFill/>
        </p:spPr>
      </p:pic>
      <p:sp>
        <p:nvSpPr>
          <p:cNvPr id="182275" name="Text Box 3"/>
          <p:cNvSpPr txBox="1">
            <a:spLocks noChangeArrowheads="1"/>
          </p:cNvSpPr>
          <p:nvPr/>
        </p:nvSpPr>
        <p:spPr bwMode="auto">
          <a:xfrm>
            <a:off x="0" y="91440"/>
            <a:ext cx="9144000" cy="579438"/>
          </a:xfrm>
          <a:prstGeom prst="rect">
            <a:avLst/>
          </a:prstGeom>
          <a:noFill/>
          <a:ln w="9525">
            <a:noFill/>
            <a:miter lim="800000"/>
            <a:headEnd/>
            <a:tailEnd/>
          </a:ln>
          <a:effectLst/>
        </p:spPr>
        <p:txBody>
          <a:bodyPr>
            <a:spAutoFit/>
          </a:bodyPr>
          <a:lstStyle/>
          <a:p>
            <a:pPr>
              <a:spcBef>
                <a:spcPct val="50000"/>
              </a:spcBef>
            </a:pPr>
            <a:r>
              <a:rPr lang="en-US" dirty="0"/>
              <a:t>Devil’s Kitchen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8" name="Picture 2" descr="http://upload.wikimedia.org/wikipedia/en/2/2f/Cinder_Cone_from_the_Fantastic_Lava_Beds_in_Lassen_VNP-750px.JPG"/>
          <p:cNvPicPr>
            <a:picLocks noChangeAspect="1" noChangeArrowheads="1"/>
          </p:cNvPicPr>
          <p:nvPr/>
        </p:nvPicPr>
        <p:blipFill>
          <a:blip r:embed="rId2"/>
          <a:srcRect/>
          <a:stretch>
            <a:fillRect/>
          </a:stretch>
        </p:blipFill>
        <p:spPr bwMode="auto">
          <a:xfrm>
            <a:off x="0" y="1143000"/>
            <a:ext cx="9144000" cy="4572000"/>
          </a:xfrm>
          <a:prstGeom prst="rect">
            <a:avLst/>
          </a:prstGeom>
          <a:noFill/>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Lassen+Sign.jpg]"/>
          <p:cNvPicPr>
            <a:picLocks noChangeAspect="1" noChangeArrowheads="1"/>
          </p:cNvPicPr>
          <p:nvPr/>
        </p:nvPicPr>
        <p:blipFill>
          <a:blip r:embed="rId3"/>
          <a:srcRect b="13895"/>
          <a:stretch>
            <a:fillRect/>
          </a:stretch>
        </p:blipFill>
        <p:spPr bwMode="auto">
          <a:xfrm>
            <a:off x="762000" y="-2983832"/>
            <a:ext cx="7620000" cy="9841832"/>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2" descr="http://elainemeinelsupkis.typepad.com/photos/uncategorized/2007/04/18/lassen_volcano_eruption.jpg"/>
          <p:cNvPicPr>
            <a:picLocks noChangeAspect="1" noChangeArrowheads="1"/>
          </p:cNvPicPr>
          <p:nvPr/>
        </p:nvPicPr>
        <p:blipFill>
          <a:blip r:embed="rId2"/>
          <a:srcRect/>
          <a:stretch>
            <a:fillRect/>
          </a:stretch>
        </p:blipFill>
        <p:spPr bwMode="auto">
          <a:xfrm>
            <a:off x="2162569" y="0"/>
            <a:ext cx="4818861" cy="6858000"/>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2" descr="Physiographic Provinces Map of California"/>
          <p:cNvPicPr>
            <a:picLocks noChangeAspect="1" noChangeArrowheads="1"/>
          </p:cNvPicPr>
          <p:nvPr/>
        </p:nvPicPr>
        <p:blipFill>
          <a:blip r:embed="rId2"/>
          <a:srcRect r="-430" b="41653"/>
          <a:stretch>
            <a:fillRect/>
          </a:stretch>
        </p:blipFill>
        <p:spPr bwMode="auto">
          <a:xfrm>
            <a:off x="0" y="0"/>
            <a:ext cx="9080500" cy="6858000"/>
          </a:xfrm>
          <a:prstGeom prst="rect">
            <a:avLst/>
          </a:prstGeom>
          <a:noFill/>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map_lassen_1915"/>
          <p:cNvPicPr>
            <a:picLocks noChangeAspect="1" noChangeArrowheads="1"/>
          </p:cNvPicPr>
          <p:nvPr/>
        </p:nvPicPr>
        <p:blipFill>
          <a:blip r:embed="rId3"/>
          <a:srcRect/>
          <a:stretch>
            <a:fillRect/>
          </a:stretch>
        </p:blipFill>
        <p:spPr bwMode="auto">
          <a:xfrm>
            <a:off x="1752600" y="0"/>
            <a:ext cx="5622925"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41" name="Picture 5"/>
          <p:cNvPicPr>
            <a:picLocks noChangeAspect="1" noChangeArrowheads="1"/>
          </p:cNvPicPr>
          <p:nvPr/>
        </p:nvPicPr>
        <p:blipFill>
          <a:blip r:embed="rId3"/>
          <a:srcRect l="10560" t="10453" r="31250" b="3125"/>
          <a:stretch>
            <a:fillRect/>
          </a:stretch>
        </p:blipFill>
        <p:spPr bwMode="auto">
          <a:xfrm>
            <a:off x="2385271" y="630621"/>
            <a:ext cx="4373457" cy="4871545"/>
          </a:xfrm>
          <a:prstGeom prst="rect">
            <a:avLst/>
          </a:prstGeom>
          <a:noFill/>
          <a:ln w="9525">
            <a:noFill/>
            <a:miter lim="800000"/>
            <a:headEnd/>
            <a:tailEnd/>
          </a:ln>
          <a:effectLst/>
        </p:spPr>
      </p:pic>
      <p:pic>
        <p:nvPicPr>
          <p:cNvPr id="6" name="Picture 2050" descr="C:\Carol's Folder\CD Image Project Master\California Master Images\CA MOUNTAINS\CA's Volocanic Quartet.jpg"/>
          <p:cNvPicPr>
            <a:picLocks noChangeAspect="1" noChangeArrowheads="1"/>
          </p:cNvPicPr>
          <p:nvPr/>
        </p:nvPicPr>
        <p:blipFill>
          <a:blip r:embed="rId4"/>
          <a:srcRect l="47928" t="7924" b="44424"/>
          <a:stretch>
            <a:fillRect/>
          </a:stretch>
        </p:blipFill>
        <p:spPr bwMode="auto">
          <a:xfrm>
            <a:off x="6411447" y="0"/>
            <a:ext cx="2732553" cy="1978572"/>
          </a:xfrm>
          <a:prstGeom prst="rect">
            <a:avLst/>
          </a:prstGeom>
          <a:noFill/>
        </p:spPr>
      </p:pic>
      <p:pic>
        <p:nvPicPr>
          <p:cNvPr id="7" name="Picture 2050" descr="C:\Carol's Folder\CD Image Project Master\California Master Images\CA MOUNTAINS\CA's Volocanic Quartet.jpg"/>
          <p:cNvPicPr>
            <a:picLocks noChangeAspect="1" noChangeArrowheads="1"/>
          </p:cNvPicPr>
          <p:nvPr/>
        </p:nvPicPr>
        <p:blipFill>
          <a:blip r:embed="rId4"/>
          <a:srcRect t="7748" r="52212" b="44548"/>
          <a:stretch>
            <a:fillRect/>
          </a:stretch>
        </p:blipFill>
        <p:spPr bwMode="auto">
          <a:xfrm>
            <a:off x="0" y="0"/>
            <a:ext cx="2715971" cy="2145206"/>
          </a:xfrm>
          <a:prstGeom prst="rect">
            <a:avLst/>
          </a:prstGeom>
          <a:noFill/>
        </p:spPr>
      </p:pic>
      <p:pic>
        <p:nvPicPr>
          <p:cNvPr id="8" name="Picture 2050" descr="C:\Carol's Folder\CD Image Project Master\California Master Images\CA MOUNTAINS\CA's Volocanic Quartet.jpg"/>
          <p:cNvPicPr>
            <a:picLocks noChangeAspect="1" noChangeArrowheads="1"/>
          </p:cNvPicPr>
          <p:nvPr/>
        </p:nvPicPr>
        <p:blipFill>
          <a:blip r:embed="rId4"/>
          <a:srcRect t="55919" r="52212"/>
          <a:stretch>
            <a:fillRect/>
          </a:stretch>
        </p:blipFill>
        <p:spPr bwMode="auto">
          <a:xfrm>
            <a:off x="0" y="4875706"/>
            <a:ext cx="2715971" cy="1982294"/>
          </a:xfrm>
          <a:prstGeom prst="rect">
            <a:avLst/>
          </a:prstGeom>
          <a:noFill/>
        </p:spPr>
      </p:pic>
      <p:pic>
        <p:nvPicPr>
          <p:cNvPr id="9" name="Picture 2050" descr="C:\Carol's Folder\CD Image Project Master\California Master Images\CA MOUNTAINS\CA's Volocanic Quartet.jpg"/>
          <p:cNvPicPr>
            <a:picLocks noChangeAspect="1" noChangeArrowheads="1"/>
          </p:cNvPicPr>
          <p:nvPr/>
        </p:nvPicPr>
        <p:blipFill>
          <a:blip r:embed="rId4"/>
          <a:srcRect l="47928" t="58930"/>
          <a:stretch>
            <a:fillRect/>
          </a:stretch>
        </p:blipFill>
        <p:spPr bwMode="auto">
          <a:xfrm>
            <a:off x="6411447" y="5152697"/>
            <a:ext cx="2732553" cy="1705303"/>
          </a:xfrm>
          <a:prstGeom prst="rect">
            <a:avLst/>
          </a:prstGeom>
          <a:noFill/>
        </p:spPr>
      </p:pic>
      <p:pic>
        <p:nvPicPr>
          <p:cNvPr id="10" name="Picture 2" descr="[Lassen+Sign.jpg]"/>
          <p:cNvPicPr>
            <a:picLocks noChangeAspect="1" noChangeArrowheads="1"/>
          </p:cNvPicPr>
          <p:nvPr/>
        </p:nvPicPr>
        <p:blipFill>
          <a:blip r:embed="rId5"/>
          <a:srcRect l="52402" t="52842" r="20947" b="27315"/>
          <a:stretch>
            <a:fillRect/>
          </a:stretch>
        </p:blipFill>
        <p:spPr bwMode="auto">
          <a:xfrm>
            <a:off x="126128" y="2294954"/>
            <a:ext cx="2030819" cy="2268092"/>
          </a:xfrm>
          <a:prstGeom prst="rect">
            <a:avLst/>
          </a:prstGeom>
          <a:noFill/>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upload.wikimedia.org/wikipedia/commons/f/fb/Broken_face_of_Brokeoff_Mountain.jpg"/>
          <p:cNvPicPr>
            <a:picLocks noChangeAspect="1" noChangeArrowheads="1"/>
          </p:cNvPicPr>
          <p:nvPr/>
        </p:nvPicPr>
        <p:blipFill>
          <a:blip r:embed="rId3"/>
          <a:srcRect/>
          <a:stretch>
            <a:fillRect/>
          </a:stretch>
        </p:blipFill>
        <p:spPr bwMode="auto">
          <a:xfrm>
            <a:off x="-1" y="0"/>
            <a:ext cx="9135879" cy="6858000"/>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3170" name="Picture 2" descr="map_lassen_nat_park"/>
          <p:cNvPicPr>
            <a:picLocks noChangeAspect="1" noChangeArrowheads="1"/>
          </p:cNvPicPr>
          <p:nvPr/>
        </p:nvPicPr>
        <p:blipFill>
          <a:blip r:embed="rId3"/>
          <a:srcRect/>
          <a:stretch>
            <a:fillRect/>
          </a:stretch>
        </p:blipFill>
        <p:spPr bwMode="auto">
          <a:xfrm>
            <a:off x="685800" y="0"/>
            <a:ext cx="8001000" cy="6154738"/>
          </a:xfrm>
          <a:prstGeom prst="rect">
            <a:avLst/>
          </a:prstGeom>
          <a:noFill/>
        </p:spPr>
      </p:pic>
      <p:sp>
        <p:nvSpPr>
          <p:cNvPr id="263172" name="Text Box 4"/>
          <p:cNvSpPr txBox="1">
            <a:spLocks noChangeArrowheads="1"/>
          </p:cNvSpPr>
          <p:nvPr/>
        </p:nvSpPr>
        <p:spPr bwMode="auto">
          <a:xfrm>
            <a:off x="0" y="6278563"/>
            <a:ext cx="9144000" cy="579437"/>
          </a:xfrm>
          <a:prstGeom prst="rect">
            <a:avLst/>
          </a:prstGeom>
          <a:noFill/>
          <a:ln w="9525">
            <a:noFill/>
            <a:miter lim="800000"/>
            <a:headEnd/>
            <a:tailEnd/>
          </a:ln>
          <a:effectLst/>
        </p:spPr>
        <p:txBody>
          <a:bodyPr>
            <a:spAutoFit/>
          </a:bodyPr>
          <a:lstStyle/>
          <a:p>
            <a:pPr>
              <a:spcBef>
                <a:spcPct val="50000"/>
              </a:spcBef>
            </a:pPr>
            <a:r>
              <a:rPr lang="en-US"/>
              <a:t>Lake Helen</a:t>
            </a:r>
          </a:p>
        </p:txBody>
      </p:sp>
      <p:sp>
        <p:nvSpPr>
          <p:cNvPr id="263173" name="Line 5"/>
          <p:cNvSpPr>
            <a:spLocks noChangeShapeType="1"/>
          </p:cNvSpPr>
          <p:nvPr/>
        </p:nvSpPr>
        <p:spPr bwMode="auto">
          <a:xfrm flipH="1" flipV="1">
            <a:off x="2590800" y="4267200"/>
            <a:ext cx="1676400" cy="2057400"/>
          </a:xfrm>
          <a:prstGeom prst="line">
            <a:avLst/>
          </a:prstGeom>
          <a:noFill/>
          <a:ln w="50800">
            <a:solidFill>
              <a:schemeClr val="hlink"/>
            </a:solidFill>
            <a:round/>
            <a:headEnd/>
            <a:tailEnd type="triangle" w="med" len="med"/>
          </a:ln>
          <a:effectLst/>
        </p:spPr>
        <p:txBody>
          <a:bodyPr wrap="none"/>
          <a:lstStyle/>
          <a:p>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7154" name="Picture 2" descr="lassen3"/>
          <p:cNvPicPr>
            <a:picLocks noChangeAspect="1" noChangeArrowheads="1"/>
          </p:cNvPicPr>
          <p:nvPr/>
        </p:nvPicPr>
        <p:blipFill>
          <a:blip r:embed="rId3"/>
          <a:srcRect/>
          <a:stretch>
            <a:fillRect/>
          </a:stretch>
        </p:blipFill>
        <p:spPr bwMode="auto">
          <a:xfrm>
            <a:off x="0" y="0"/>
            <a:ext cx="9144000" cy="6924675"/>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714" name="Picture 2" descr="http://content.cdlib.org/ark:/13030/tf2m3n99fz/hi-res"/>
          <p:cNvPicPr>
            <a:picLocks noChangeAspect="1" noChangeArrowheads="1"/>
          </p:cNvPicPr>
          <p:nvPr/>
        </p:nvPicPr>
        <p:blipFill>
          <a:blip r:embed="rId2"/>
          <a:srcRect/>
          <a:stretch>
            <a:fillRect/>
          </a:stretch>
        </p:blipFill>
        <p:spPr bwMode="auto">
          <a:xfrm>
            <a:off x="1838325" y="-959485"/>
            <a:ext cx="5467350" cy="8305800"/>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14775" y="364173"/>
            <a:ext cx="9129225" cy="612648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9" name="Picture 3" descr="lassen_hotrock_loomis-topinka"/>
          <p:cNvPicPr>
            <a:picLocks noChangeAspect="1" noChangeArrowheads="1"/>
          </p:cNvPicPr>
          <p:nvPr/>
        </p:nvPicPr>
        <p:blipFill>
          <a:blip r:embed="rId2"/>
          <a:srcRect/>
          <a:stretch>
            <a:fillRect/>
          </a:stretch>
        </p:blipFill>
        <p:spPr bwMode="auto">
          <a:xfrm>
            <a:off x="0" y="1371600"/>
            <a:ext cx="9144000" cy="3690938"/>
          </a:xfrm>
          <a:prstGeom prst="rect">
            <a:avLst/>
          </a:prstGeom>
          <a:noFill/>
        </p:spPr>
      </p:pic>
      <p:sp>
        <p:nvSpPr>
          <p:cNvPr id="116740" name="Text Box 4"/>
          <p:cNvSpPr txBox="1">
            <a:spLocks noChangeArrowheads="1"/>
          </p:cNvSpPr>
          <p:nvPr/>
        </p:nvSpPr>
        <p:spPr bwMode="auto">
          <a:xfrm>
            <a:off x="1828800" y="304800"/>
            <a:ext cx="6705600" cy="457200"/>
          </a:xfrm>
          <a:prstGeom prst="rect">
            <a:avLst/>
          </a:prstGeom>
          <a:noFill/>
          <a:ln w="9525">
            <a:noFill/>
            <a:miter lim="800000"/>
            <a:headEnd/>
            <a:tailEnd/>
          </a:ln>
          <a:effectLst/>
        </p:spPr>
        <p:txBody>
          <a:bodyPr>
            <a:spAutoFit/>
          </a:bodyPr>
          <a:lstStyle/>
          <a:p>
            <a:pPr algn="l">
              <a:spcBef>
                <a:spcPct val="50000"/>
              </a:spcBef>
            </a:pPr>
            <a:r>
              <a:rPr lang="en-US" sz="2400" b="0">
                <a:solidFill>
                  <a:schemeClr val="tx1"/>
                </a:solidFill>
                <a:latin typeface="Times New Roman" pitchFamily="18" charset="0"/>
              </a:rPr>
              <a:t>Lassen Peak Recent Volcanic Activity</a:t>
            </a:r>
          </a:p>
        </p:txBody>
      </p:sp>
      <p:sp>
        <p:nvSpPr>
          <p:cNvPr id="116742" name="Text Box 6"/>
          <p:cNvSpPr txBox="1">
            <a:spLocks noChangeArrowheads="1"/>
          </p:cNvSpPr>
          <p:nvPr/>
        </p:nvSpPr>
        <p:spPr bwMode="auto">
          <a:xfrm>
            <a:off x="2438400" y="5715000"/>
            <a:ext cx="1066800" cy="457200"/>
          </a:xfrm>
          <a:prstGeom prst="rect">
            <a:avLst/>
          </a:prstGeom>
          <a:noFill/>
          <a:ln w="9525">
            <a:noFill/>
            <a:miter lim="800000"/>
            <a:headEnd/>
            <a:tailEnd/>
          </a:ln>
          <a:effectLst/>
        </p:spPr>
        <p:txBody>
          <a:bodyPr>
            <a:spAutoFit/>
          </a:bodyPr>
          <a:lstStyle/>
          <a:p>
            <a:pPr>
              <a:spcBef>
                <a:spcPct val="50000"/>
              </a:spcBef>
            </a:pPr>
            <a:r>
              <a:rPr lang="en-US" sz="2400" b="0">
                <a:solidFill>
                  <a:schemeClr val="tx1"/>
                </a:solidFill>
                <a:latin typeface="Times New Roman" pitchFamily="18" charset="0"/>
              </a:rPr>
              <a:t>1926</a:t>
            </a:r>
          </a:p>
        </p:txBody>
      </p:sp>
      <p:sp>
        <p:nvSpPr>
          <p:cNvPr id="116743" name="Text Box 7"/>
          <p:cNvSpPr txBox="1">
            <a:spLocks noChangeArrowheads="1"/>
          </p:cNvSpPr>
          <p:nvPr/>
        </p:nvSpPr>
        <p:spPr bwMode="auto">
          <a:xfrm>
            <a:off x="6096000" y="5715000"/>
            <a:ext cx="1447800" cy="457200"/>
          </a:xfrm>
          <a:prstGeom prst="rect">
            <a:avLst/>
          </a:prstGeom>
          <a:noFill/>
          <a:ln w="9525">
            <a:noFill/>
            <a:miter lim="800000"/>
            <a:headEnd/>
            <a:tailEnd/>
          </a:ln>
          <a:effectLst/>
        </p:spPr>
        <p:txBody>
          <a:bodyPr>
            <a:spAutoFit/>
          </a:bodyPr>
          <a:lstStyle/>
          <a:p>
            <a:pPr>
              <a:spcBef>
                <a:spcPct val="50000"/>
              </a:spcBef>
            </a:pPr>
            <a:r>
              <a:rPr lang="en-US" sz="2400" b="0">
                <a:solidFill>
                  <a:schemeClr val="tx1"/>
                </a:solidFill>
                <a:latin typeface="Times New Roman" pitchFamily="18" charset="0"/>
              </a:rPr>
              <a:t>1984</a:t>
            </a:r>
          </a:p>
        </p:txBody>
      </p:sp>
      <p:sp>
        <p:nvSpPr>
          <p:cNvPr id="116744" name="Text Box 8"/>
          <p:cNvSpPr txBox="1">
            <a:spLocks noChangeArrowheads="1"/>
          </p:cNvSpPr>
          <p:nvPr/>
        </p:nvSpPr>
        <p:spPr bwMode="auto">
          <a:xfrm>
            <a:off x="990600" y="5181600"/>
            <a:ext cx="2590800" cy="579438"/>
          </a:xfrm>
          <a:prstGeom prst="rect">
            <a:avLst/>
          </a:prstGeom>
          <a:noFill/>
          <a:ln w="9525">
            <a:noFill/>
            <a:miter lim="800000"/>
            <a:headEnd/>
            <a:tailEnd/>
          </a:ln>
          <a:effectLst/>
        </p:spPr>
        <p:txBody>
          <a:bodyPr>
            <a:spAutoFit/>
          </a:bodyPr>
          <a:lstStyle/>
          <a:p>
            <a:pPr>
              <a:spcBef>
                <a:spcPct val="50000"/>
              </a:spcBef>
            </a:pPr>
            <a:r>
              <a:rPr lang="en-US"/>
              <a:t>1926</a:t>
            </a:r>
          </a:p>
        </p:txBody>
      </p:sp>
      <p:sp>
        <p:nvSpPr>
          <p:cNvPr id="116745" name="Text Box 9"/>
          <p:cNvSpPr txBox="1">
            <a:spLocks noChangeArrowheads="1"/>
          </p:cNvSpPr>
          <p:nvPr/>
        </p:nvSpPr>
        <p:spPr bwMode="auto">
          <a:xfrm>
            <a:off x="5257800" y="5181600"/>
            <a:ext cx="3352800" cy="579438"/>
          </a:xfrm>
          <a:prstGeom prst="rect">
            <a:avLst/>
          </a:prstGeom>
          <a:noFill/>
          <a:ln w="9525">
            <a:noFill/>
            <a:miter lim="800000"/>
            <a:headEnd/>
            <a:tailEnd/>
          </a:ln>
          <a:effectLst/>
        </p:spPr>
        <p:txBody>
          <a:bodyPr>
            <a:spAutoFit/>
          </a:bodyPr>
          <a:lstStyle/>
          <a:p>
            <a:pPr>
              <a:spcBef>
                <a:spcPct val="50000"/>
              </a:spcBef>
            </a:pPr>
            <a:r>
              <a:rPr lang="en-US"/>
              <a:t>1984</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2" descr="http://upload.wikimedia.org/wikipedia/en/c/c2/Lassen.JPG"/>
          <p:cNvPicPr>
            <a:picLocks noChangeAspect="1" noChangeArrowheads="1"/>
          </p:cNvPicPr>
          <p:nvPr/>
        </p:nvPicPr>
        <p:blipFill>
          <a:blip r:embed="rId3" cstate="print"/>
          <a:srcRect/>
          <a:stretch>
            <a:fillRect/>
          </a:stretch>
        </p:blipFill>
        <p:spPr bwMode="auto">
          <a:xfrm>
            <a:off x="0" y="0"/>
            <a:ext cx="9146804" cy="6857999"/>
          </a:xfrm>
          <a:prstGeom prst="rect">
            <a:avLst/>
          </a:prstGeom>
          <a:noFill/>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ssen summit geol google.jpg"/>
          <p:cNvPicPr>
            <a:picLocks noChangeAspect="1"/>
          </p:cNvPicPr>
          <p:nvPr/>
        </p:nvPicPr>
        <p:blipFill>
          <a:blip r:embed="rId3"/>
          <a:stretch>
            <a:fillRect/>
          </a:stretch>
        </p:blipFill>
        <p:spPr>
          <a:xfrm>
            <a:off x="0" y="71437"/>
            <a:ext cx="9144000" cy="6715125"/>
          </a:xfrm>
          <a:prstGeom prst="rect">
            <a:avLst/>
          </a:prstGeom>
        </p:spPr>
      </p:pic>
      <p:sp>
        <p:nvSpPr>
          <p:cNvPr id="3" name="TextBox 2"/>
          <p:cNvSpPr txBox="1"/>
          <p:nvPr/>
        </p:nvSpPr>
        <p:spPr>
          <a:xfrm>
            <a:off x="6018983" y="213096"/>
            <a:ext cx="1990725"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May 14</a:t>
            </a:r>
            <a:r>
              <a:rPr lang="en-US" baseline="30000" dirty="0" smtClean="0">
                <a:effectLst>
                  <a:outerShdw blurRad="38100" dist="38100" dir="2700000" algn="tl">
                    <a:srgbClr val="000000">
                      <a:alpha val="43137"/>
                    </a:srgbClr>
                  </a:outerShdw>
                </a:effectLst>
              </a:rPr>
              <a:t>th</a:t>
            </a:r>
            <a:r>
              <a:rPr lang="en-US" dirty="0" smtClean="0">
                <a:effectLst>
                  <a:outerShdw blurRad="38100" dist="38100" dir="2700000" algn="tl">
                    <a:srgbClr val="000000">
                      <a:alpha val="43137"/>
                    </a:srgbClr>
                  </a:outerShdw>
                </a:effectLst>
              </a:rPr>
              <a:t> dome</a:t>
            </a:r>
            <a:endParaRPr lang="en-US" dirty="0">
              <a:effectLst>
                <a:outerShdw blurRad="38100" dist="38100" dir="2700000" algn="tl">
                  <a:srgbClr val="000000">
                    <a:alpha val="43137"/>
                  </a:srgbClr>
                </a:outerShdw>
              </a:effectLst>
            </a:endParaRPr>
          </a:p>
        </p:txBody>
      </p:sp>
      <p:cxnSp>
        <p:nvCxnSpPr>
          <p:cNvPr id="4" name="Straight Arrow Connector 3"/>
          <p:cNvCxnSpPr/>
          <p:nvPr/>
        </p:nvCxnSpPr>
        <p:spPr bwMode="auto">
          <a:xfrm rot="10800000" flipV="1">
            <a:off x="4800601" y="1199608"/>
            <a:ext cx="1556656" cy="1526561"/>
          </a:xfrm>
          <a:prstGeom prst="straightConnector1">
            <a:avLst/>
          </a:prstGeom>
          <a:solidFill>
            <a:schemeClr val="accent1"/>
          </a:solidFill>
          <a:ln w="38100" cap="flat" cmpd="sng" algn="ctr">
            <a:solidFill>
              <a:schemeClr val="bg1"/>
            </a:solidFill>
            <a:prstDash val="solid"/>
            <a:round/>
            <a:headEnd type="none" w="med" len="med"/>
            <a:tailEnd type="stealth" w="lg" len="med"/>
          </a:ln>
          <a:effectLst>
            <a:outerShdw blurRad="50800" dist="38100" dir="8100000" algn="tr" rotWithShape="0">
              <a:prstClr val="black">
                <a:alpha val="40000"/>
              </a:prstClr>
            </a:outerShdw>
          </a:effectLst>
        </p:spPr>
      </p:cxnSp>
      <p:sp>
        <p:nvSpPr>
          <p:cNvPr id="5" name="TextBox 4"/>
          <p:cNvSpPr txBox="1"/>
          <p:nvPr/>
        </p:nvSpPr>
        <p:spPr>
          <a:xfrm>
            <a:off x="1316355" y="700980"/>
            <a:ext cx="1990725"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May 19</a:t>
            </a:r>
            <a:r>
              <a:rPr lang="en-US" baseline="30000" dirty="0" smtClean="0">
                <a:effectLst>
                  <a:outerShdw blurRad="38100" dist="38100" dir="2700000" algn="tl">
                    <a:srgbClr val="000000">
                      <a:alpha val="43137"/>
                    </a:srgbClr>
                  </a:outerShdw>
                </a:effectLst>
              </a:rPr>
              <a:t>th</a:t>
            </a:r>
            <a:r>
              <a:rPr lang="en-US" dirty="0" smtClean="0">
                <a:effectLst>
                  <a:outerShdw blurRad="38100" dist="38100" dir="2700000" algn="tl">
                    <a:srgbClr val="000000">
                      <a:alpha val="43137"/>
                    </a:srgbClr>
                  </a:outerShdw>
                </a:effectLst>
              </a:rPr>
              <a:t> flow</a:t>
            </a:r>
            <a:endParaRPr lang="en-US" dirty="0">
              <a:effectLst>
                <a:outerShdw blurRad="38100" dist="38100" dir="2700000" algn="tl">
                  <a:srgbClr val="000000">
                    <a:alpha val="43137"/>
                  </a:srgbClr>
                </a:outerShdw>
              </a:effectLst>
            </a:endParaRPr>
          </a:p>
        </p:txBody>
      </p:sp>
      <p:cxnSp>
        <p:nvCxnSpPr>
          <p:cNvPr id="6" name="Straight Arrow Connector 5"/>
          <p:cNvCxnSpPr/>
          <p:nvPr/>
        </p:nvCxnSpPr>
        <p:spPr bwMode="auto">
          <a:xfrm rot="16200000" flipH="1">
            <a:off x="2720343" y="1714503"/>
            <a:ext cx="1539237" cy="1127756"/>
          </a:xfrm>
          <a:prstGeom prst="straightConnector1">
            <a:avLst/>
          </a:prstGeom>
          <a:solidFill>
            <a:schemeClr val="accent1"/>
          </a:solidFill>
          <a:ln w="38100" cap="flat" cmpd="sng" algn="ctr">
            <a:solidFill>
              <a:schemeClr val="bg1"/>
            </a:solidFill>
            <a:prstDash val="solid"/>
            <a:round/>
            <a:headEnd type="none" w="med" len="med"/>
            <a:tailEnd type="stealth" w="lg" len="med"/>
          </a:ln>
          <a:effectLst>
            <a:outerShdw blurRad="50800" dist="38100" dir="8100000" algn="tr" rotWithShape="0">
              <a:prstClr val="black">
                <a:alpha val="40000"/>
              </a:prstClr>
            </a:outerShdw>
          </a:effec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srcRect/>
          <a:stretch>
            <a:fillRect/>
          </a:stretch>
        </p:blipFill>
        <p:spPr bwMode="auto">
          <a:xfrm>
            <a:off x="25577" y="417513"/>
            <a:ext cx="9092845" cy="6019800"/>
          </a:xfrm>
          <a:prstGeom prst="rect">
            <a:avLst/>
          </a:prstGeom>
          <a:noFill/>
          <a:ln w="9525">
            <a:noFill/>
            <a:miter lim="800000"/>
            <a:headEnd/>
            <a:tailEnd/>
          </a:ln>
          <a:effectLst/>
        </p:spPr>
      </p:pic>
      <p:sp>
        <p:nvSpPr>
          <p:cNvPr id="3" name="TextBox 2"/>
          <p:cNvSpPr txBox="1"/>
          <p:nvPr/>
        </p:nvSpPr>
        <p:spPr>
          <a:xfrm>
            <a:off x="219075" y="2636460"/>
            <a:ext cx="1990725"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May 19</a:t>
            </a:r>
            <a:r>
              <a:rPr lang="en-US" baseline="30000" dirty="0" smtClean="0">
                <a:effectLst>
                  <a:outerShdw blurRad="38100" dist="38100" dir="2700000" algn="tl">
                    <a:srgbClr val="000000">
                      <a:alpha val="43137"/>
                    </a:srgbClr>
                  </a:outerShdw>
                </a:effectLst>
              </a:rPr>
              <a:t>th</a:t>
            </a:r>
            <a:r>
              <a:rPr lang="en-US" dirty="0" smtClean="0">
                <a:effectLst>
                  <a:outerShdw blurRad="38100" dist="38100" dir="2700000" algn="tl">
                    <a:srgbClr val="000000">
                      <a:alpha val="43137"/>
                    </a:srgbClr>
                  </a:outerShdw>
                </a:effectLst>
              </a:rPr>
              <a:t> flow</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har google.jpg"/>
          <p:cNvPicPr>
            <a:picLocks noChangeAspect="1"/>
          </p:cNvPicPr>
          <p:nvPr/>
        </p:nvPicPr>
        <p:blipFill>
          <a:blip r:embed="rId3"/>
          <a:stretch>
            <a:fillRect/>
          </a:stretch>
        </p:blipFill>
        <p:spPr>
          <a:xfrm>
            <a:off x="-97277" y="0"/>
            <a:ext cx="9338553" cy="6858000"/>
          </a:xfrm>
          <a:prstGeom prst="rect">
            <a:avLst/>
          </a:prstGeom>
        </p:spPr>
      </p:pic>
      <p:sp>
        <p:nvSpPr>
          <p:cNvPr id="3" name="Freeform 2"/>
          <p:cNvSpPr/>
          <p:nvPr/>
        </p:nvSpPr>
        <p:spPr bwMode="auto">
          <a:xfrm>
            <a:off x="2611120" y="1297940"/>
            <a:ext cx="5938520" cy="4572000"/>
          </a:xfrm>
          <a:custGeom>
            <a:avLst/>
            <a:gdLst>
              <a:gd name="connsiteX0" fmla="*/ 1823720 w 5938520"/>
              <a:gd name="connsiteY0" fmla="*/ 43180 h 4572000"/>
              <a:gd name="connsiteX1" fmla="*/ 1823720 w 5938520"/>
              <a:gd name="connsiteY1" fmla="*/ 149860 h 4572000"/>
              <a:gd name="connsiteX2" fmla="*/ 1534160 w 5938520"/>
              <a:gd name="connsiteY2" fmla="*/ 942340 h 4572000"/>
              <a:gd name="connsiteX3" fmla="*/ 1016000 w 5938520"/>
              <a:gd name="connsiteY3" fmla="*/ 1323340 h 4572000"/>
              <a:gd name="connsiteX4" fmla="*/ 985520 w 5938520"/>
              <a:gd name="connsiteY4" fmla="*/ 1475740 h 4572000"/>
              <a:gd name="connsiteX5" fmla="*/ 406400 w 5938520"/>
              <a:gd name="connsiteY5" fmla="*/ 1765300 h 4572000"/>
              <a:gd name="connsiteX6" fmla="*/ 574040 w 5938520"/>
              <a:gd name="connsiteY6" fmla="*/ 2390140 h 4572000"/>
              <a:gd name="connsiteX7" fmla="*/ 55880 w 5938520"/>
              <a:gd name="connsiteY7" fmla="*/ 2847340 h 4572000"/>
              <a:gd name="connsiteX8" fmla="*/ 238760 w 5938520"/>
              <a:gd name="connsiteY8" fmla="*/ 3106420 h 4572000"/>
              <a:gd name="connsiteX9" fmla="*/ 254000 w 5938520"/>
              <a:gd name="connsiteY9" fmla="*/ 3304540 h 4572000"/>
              <a:gd name="connsiteX10" fmla="*/ 558800 w 5938520"/>
              <a:gd name="connsiteY10" fmla="*/ 3624580 h 4572000"/>
              <a:gd name="connsiteX11" fmla="*/ 1122680 w 5938520"/>
              <a:gd name="connsiteY11" fmla="*/ 3944620 h 4572000"/>
              <a:gd name="connsiteX12" fmla="*/ 1793240 w 5938520"/>
              <a:gd name="connsiteY12" fmla="*/ 4081780 h 4572000"/>
              <a:gd name="connsiteX13" fmla="*/ 2768600 w 5938520"/>
              <a:gd name="connsiteY13" fmla="*/ 3959860 h 4572000"/>
              <a:gd name="connsiteX14" fmla="*/ 3256280 w 5938520"/>
              <a:gd name="connsiteY14" fmla="*/ 4020820 h 4572000"/>
              <a:gd name="connsiteX15" fmla="*/ 4231640 w 5938520"/>
              <a:gd name="connsiteY15" fmla="*/ 4066540 h 4572000"/>
              <a:gd name="connsiteX16" fmla="*/ 5542280 w 5938520"/>
              <a:gd name="connsiteY16" fmla="*/ 4493260 h 4572000"/>
              <a:gd name="connsiteX17" fmla="*/ 5938520 w 5938520"/>
              <a:gd name="connsiteY17" fmla="*/ 4538980 h 4572000"/>
              <a:gd name="connsiteX18" fmla="*/ 5938520 w 5938520"/>
              <a:gd name="connsiteY18" fmla="*/ 453898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38520" h="4572000">
                <a:moveTo>
                  <a:pt x="1823720" y="43180"/>
                </a:moveTo>
                <a:cubicBezTo>
                  <a:pt x="1847850" y="21590"/>
                  <a:pt x="1871980" y="0"/>
                  <a:pt x="1823720" y="149860"/>
                </a:cubicBezTo>
                <a:cubicBezTo>
                  <a:pt x="1775460" y="299720"/>
                  <a:pt x="1668780" y="746760"/>
                  <a:pt x="1534160" y="942340"/>
                </a:cubicBezTo>
                <a:cubicBezTo>
                  <a:pt x="1399540" y="1137920"/>
                  <a:pt x="1107440" y="1234440"/>
                  <a:pt x="1016000" y="1323340"/>
                </a:cubicBezTo>
                <a:cubicBezTo>
                  <a:pt x="924560" y="1412240"/>
                  <a:pt x="1087120" y="1402080"/>
                  <a:pt x="985520" y="1475740"/>
                </a:cubicBezTo>
                <a:cubicBezTo>
                  <a:pt x="883920" y="1549400"/>
                  <a:pt x="474980" y="1612900"/>
                  <a:pt x="406400" y="1765300"/>
                </a:cubicBezTo>
                <a:cubicBezTo>
                  <a:pt x="337820" y="1917700"/>
                  <a:pt x="632460" y="2209800"/>
                  <a:pt x="574040" y="2390140"/>
                </a:cubicBezTo>
                <a:cubicBezTo>
                  <a:pt x="515620" y="2570480"/>
                  <a:pt x="111760" y="2727960"/>
                  <a:pt x="55880" y="2847340"/>
                </a:cubicBezTo>
                <a:cubicBezTo>
                  <a:pt x="0" y="2966720"/>
                  <a:pt x="205740" y="3030220"/>
                  <a:pt x="238760" y="3106420"/>
                </a:cubicBezTo>
                <a:cubicBezTo>
                  <a:pt x="271780" y="3182620"/>
                  <a:pt x="200660" y="3218180"/>
                  <a:pt x="254000" y="3304540"/>
                </a:cubicBezTo>
                <a:cubicBezTo>
                  <a:pt x="307340" y="3390900"/>
                  <a:pt x="414020" y="3517900"/>
                  <a:pt x="558800" y="3624580"/>
                </a:cubicBezTo>
                <a:cubicBezTo>
                  <a:pt x="703580" y="3731260"/>
                  <a:pt x="916940" y="3868420"/>
                  <a:pt x="1122680" y="3944620"/>
                </a:cubicBezTo>
                <a:cubicBezTo>
                  <a:pt x="1328420" y="4020820"/>
                  <a:pt x="1518920" y="4079240"/>
                  <a:pt x="1793240" y="4081780"/>
                </a:cubicBezTo>
                <a:cubicBezTo>
                  <a:pt x="2067560" y="4084320"/>
                  <a:pt x="2524760" y="3970020"/>
                  <a:pt x="2768600" y="3959860"/>
                </a:cubicBezTo>
                <a:cubicBezTo>
                  <a:pt x="3012440" y="3949700"/>
                  <a:pt x="3012440" y="4003040"/>
                  <a:pt x="3256280" y="4020820"/>
                </a:cubicBezTo>
                <a:cubicBezTo>
                  <a:pt x="3500120" y="4038600"/>
                  <a:pt x="3850640" y="3987800"/>
                  <a:pt x="4231640" y="4066540"/>
                </a:cubicBezTo>
                <a:cubicBezTo>
                  <a:pt x="4612640" y="4145280"/>
                  <a:pt x="5257800" y="4414520"/>
                  <a:pt x="5542280" y="4493260"/>
                </a:cubicBezTo>
                <a:cubicBezTo>
                  <a:pt x="5826760" y="4572000"/>
                  <a:pt x="5938520" y="4538980"/>
                  <a:pt x="5938520" y="4538980"/>
                </a:cubicBezTo>
                <a:lnTo>
                  <a:pt x="5938520" y="4538980"/>
                </a:lnTo>
              </a:path>
            </a:pathLst>
          </a:custGeom>
          <a:noFill/>
          <a:ln w="63500" cap="flat" cmpd="sng" algn="ctr">
            <a:solidFill>
              <a:srgbClr val="FF0000"/>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latin typeface="Arial" charset="0"/>
            </a:endParaRPr>
          </a:p>
        </p:txBody>
      </p:sp>
      <p:sp>
        <p:nvSpPr>
          <p:cNvPr id="4" name="TextBox 3"/>
          <p:cNvSpPr txBox="1"/>
          <p:nvPr/>
        </p:nvSpPr>
        <p:spPr>
          <a:xfrm>
            <a:off x="4175760" y="3518853"/>
            <a:ext cx="2987040" cy="1077218"/>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approximate lahar path</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5" name="Picture 5" descr="lassen mud arnold"/>
          <p:cNvPicPr>
            <a:picLocks noChangeAspect="1" noChangeArrowheads="1"/>
          </p:cNvPicPr>
          <p:nvPr/>
        </p:nvPicPr>
        <p:blipFill>
          <a:blip r:embed="rId3"/>
          <a:srcRect/>
          <a:stretch>
            <a:fillRect/>
          </a:stretch>
        </p:blipFill>
        <p:spPr bwMode="auto">
          <a:xfrm>
            <a:off x="0" y="0"/>
            <a:ext cx="9144000" cy="6943725"/>
          </a:xfrm>
          <a:prstGeom prst="rect">
            <a:avLst/>
          </a:prstGeom>
          <a:noFill/>
        </p:spPr>
      </p:pic>
      <p:sp>
        <p:nvSpPr>
          <p:cNvPr id="179203" name="Text Box 3"/>
          <p:cNvSpPr txBox="1">
            <a:spLocks noChangeArrowheads="1"/>
          </p:cNvSpPr>
          <p:nvPr/>
        </p:nvSpPr>
        <p:spPr bwMode="auto">
          <a:xfrm>
            <a:off x="0" y="0"/>
            <a:ext cx="4419600" cy="830997"/>
          </a:xfrm>
          <a:prstGeom prst="rect">
            <a:avLst/>
          </a:prstGeom>
          <a:noFill/>
          <a:ln w="9525">
            <a:noFill/>
            <a:miter lim="800000"/>
            <a:headEnd/>
            <a:tailEnd/>
          </a:ln>
          <a:effectLst/>
        </p:spPr>
        <p:txBody>
          <a:bodyPr>
            <a:spAutoFit/>
          </a:bodyPr>
          <a:lstStyle/>
          <a:p>
            <a:pPr>
              <a:spcBef>
                <a:spcPct val="50000"/>
              </a:spcBef>
            </a:pPr>
            <a:r>
              <a:rPr lang="en-US" sz="2400" dirty="0"/>
              <a:t>Great mud flow and flood from May </a:t>
            </a:r>
            <a:r>
              <a:rPr lang="en-US" sz="2400" dirty="0" smtClean="0"/>
              <a:t>19, </a:t>
            </a:r>
            <a:r>
              <a:rPr lang="en-US" sz="2400" dirty="0"/>
              <a:t>1915 eruption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5" name="Picture 5" descr="lassen mud arnold"/>
          <p:cNvPicPr>
            <a:picLocks noChangeAspect="1" noChangeArrowheads="1"/>
          </p:cNvPicPr>
          <p:nvPr/>
        </p:nvPicPr>
        <p:blipFill>
          <a:blip r:embed="rId3"/>
          <a:srcRect/>
          <a:stretch>
            <a:fillRect/>
          </a:stretch>
        </p:blipFill>
        <p:spPr bwMode="auto">
          <a:xfrm>
            <a:off x="0" y="0"/>
            <a:ext cx="9144000" cy="6943725"/>
          </a:xfrm>
          <a:prstGeom prst="rect">
            <a:avLst/>
          </a:prstGeom>
          <a:noFill/>
        </p:spPr>
      </p:pic>
      <p:sp>
        <p:nvSpPr>
          <p:cNvPr id="179203" name="Text Box 3"/>
          <p:cNvSpPr txBox="1">
            <a:spLocks noChangeArrowheads="1"/>
          </p:cNvSpPr>
          <p:nvPr/>
        </p:nvSpPr>
        <p:spPr bwMode="auto">
          <a:xfrm>
            <a:off x="0" y="0"/>
            <a:ext cx="4419600" cy="830997"/>
          </a:xfrm>
          <a:prstGeom prst="rect">
            <a:avLst/>
          </a:prstGeom>
          <a:noFill/>
          <a:ln w="9525">
            <a:noFill/>
            <a:miter lim="800000"/>
            <a:headEnd/>
            <a:tailEnd/>
          </a:ln>
          <a:effectLst/>
        </p:spPr>
        <p:txBody>
          <a:bodyPr>
            <a:spAutoFit/>
          </a:bodyPr>
          <a:lstStyle/>
          <a:p>
            <a:pPr>
              <a:spcBef>
                <a:spcPct val="50000"/>
              </a:spcBef>
            </a:pPr>
            <a:r>
              <a:rPr lang="en-US" sz="2400" dirty="0" smtClean="0"/>
              <a:t>Photo taken during the morning of May 22, 1915</a:t>
            </a:r>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pubs.usgs.gov/imap/i2723/site/mushroomcloud.jpg"/>
          <p:cNvPicPr>
            <a:picLocks noChangeAspect="1" noChangeArrowheads="1"/>
          </p:cNvPicPr>
          <p:nvPr/>
        </p:nvPicPr>
        <p:blipFill>
          <a:blip r:embed="rId3"/>
          <a:srcRect/>
          <a:stretch>
            <a:fillRect/>
          </a:stretch>
        </p:blipFill>
        <p:spPr bwMode="auto">
          <a:xfrm>
            <a:off x="0" y="0"/>
            <a:ext cx="9137880" cy="6324600"/>
          </a:xfrm>
          <a:prstGeom prst="rect">
            <a:avLst/>
          </a:prstGeom>
          <a:noFill/>
        </p:spPr>
      </p:pic>
      <p:sp>
        <p:nvSpPr>
          <p:cNvPr id="3" name="TextBox 2"/>
          <p:cNvSpPr txBox="1"/>
          <p:nvPr/>
        </p:nvSpPr>
        <p:spPr>
          <a:xfrm>
            <a:off x="3119437" y="4358580"/>
            <a:ext cx="2905125"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May 22, 1915 late afternoon</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alpha val="50000"/>
          </a:srgb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3087</TotalTime>
  <Words>1660</Words>
  <Application>Microsoft Office PowerPoint</Application>
  <PresentationFormat>On-screen Show (4:3)</PresentationFormat>
  <Paragraphs>97</Paragraphs>
  <Slides>37</Slides>
  <Notes>31</Notes>
  <HiddenSlides>12</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84</cp:revision>
  <dcterms:created xsi:type="dcterms:W3CDTF">2005-03-27T02:55:49Z</dcterms:created>
  <dcterms:modified xsi:type="dcterms:W3CDTF">2008-11-02T02:46:33Z</dcterms:modified>
</cp:coreProperties>
</file>